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316" r:id="rId3"/>
    <p:sldId id="314" r:id="rId4"/>
    <p:sldId id="270" r:id="rId5"/>
    <p:sldId id="313" r:id="rId6"/>
    <p:sldId id="302" r:id="rId7"/>
    <p:sldId id="326" r:id="rId8"/>
    <p:sldId id="274" r:id="rId9"/>
    <p:sldId id="303" r:id="rId10"/>
    <p:sldId id="305" r:id="rId11"/>
    <p:sldId id="327" r:id="rId12"/>
    <p:sldId id="328" r:id="rId13"/>
    <p:sldId id="306" r:id="rId14"/>
    <p:sldId id="307" r:id="rId15"/>
    <p:sldId id="308" r:id="rId16"/>
    <p:sldId id="318" r:id="rId17"/>
    <p:sldId id="319" r:id="rId18"/>
    <p:sldId id="320" r:id="rId19"/>
    <p:sldId id="321" r:id="rId20"/>
    <p:sldId id="322" r:id="rId21"/>
    <p:sldId id="323" r:id="rId22"/>
    <p:sldId id="309" r:id="rId23"/>
    <p:sldId id="324" r:id="rId24"/>
    <p:sldId id="310" r:id="rId25"/>
    <p:sldId id="301" r:id="rId26"/>
    <p:sldId id="311" r:id="rId27"/>
    <p:sldId id="329" r:id="rId28"/>
    <p:sldId id="325" r:id="rId29"/>
    <p:sldId id="296" r:id="rId30"/>
    <p:sldId id="312"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70C41-AC1D-4FAD-B015-171DD77F382C}" type="datetimeFigureOut">
              <a:rPr lang="fr-FR" smtClean="0"/>
              <a:t>27/10/2021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4854B-D001-4176-B6C7-B306B1BFFC39}" type="slidenum">
              <a:rPr lang="fr-FR" smtClean="0"/>
              <a:t>‹N°›</a:t>
            </a:fld>
            <a:endParaRPr lang="fr-FR"/>
          </a:p>
        </p:txBody>
      </p:sp>
    </p:spTree>
    <p:extLst>
      <p:ext uri="{BB962C8B-B14F-4D97-AF65-F5344CB8AC3E}">
        <p14:creationId xmlns:p14="http://schemas.microsoft.com/office/powerpoint/2010/main" val="411297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dans les pays industrialisés on constate un déclin de ce qu’on a appelé « l’épidémie du tabac », les observations montrent un accroissement de la consommation de tabac dans les pays en développement </a:t>
            </a:r>
            <a:endParaRPr lang="fr-FR" dirty="0"/>
          </a:p>
        </p:txBody>
      </p:sp>
      <p:sp>
        <p:nvSpPr>
          <p:cNvPr id="4" name="Espace réservé du numéro de diapositive 3"/>
          <p:cNvSpPr>
            <a:spLocks noGrp="1"/>
          </p:cNvSpPr>
          <p:nvPr>
            <p:ph type="sldNum" sz="quarter" idx="10"/>
          </p:nvPr>
        </p:nvSpPr>
        <p:spPr/>
        <p:txBody>
          <a:bodyPr/>
          <a:lstStyle/>
          <a:p>
            <a:fld id="{4214854B-D001-4176-B6C7-B306B1BFFC39}" type="slidenum">
              <a:rPr lang="fr-FR" smtClean="0"/>
              <a:t>2</a:t>
            </a:fld>
            <a:endParaRPr lang="fr-FR"/>
          </a:p>
        </p:txBody>
      </p:sp>
    </p:spTree>
    <p:extLst>
      <p:ext uri="{BB962C8B-B14F-4D97-AF65-F5344CB8AC3E}">
        <p14:creationId xmlns:p14="http://schemas.microsoft.com/office/powerpoint/2010/main" val="413845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12</a:t>
            </a:fld>
            <a:endParaRPr lang="fr-FR"/>
          </a:p>
        </p:txBody>
      </p:sp>
    </p:spTree>
    <p:extLst>
      <p:ext uri="{BB962C8B-B14F-4D97-AF65-F5344CB8AC3E}">
        <p14:creationId xmlns:p14="http://schemas.microsoft.com/office/powerpoint/2010/main" val="387983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13</a:t>
            </a:fld>
            <a:endParaRPr lang="fr-FR"/>
          </a:p>
        </p:txBody>
      </p:sp>
    </p:spTree>
    <p:extLst>
      <p:ext uri="{BB962C8B-B14F-4D97-AF65-F5344CB8AC3E}">
        <p14:creationId xmlns:p14="http://schemas.microsoft.com/office/powerpoint/2010/main" val="233968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14</a:t>
            </a:fld>
            <a:endParaRPr lang="fr-FR"/>
          </a:p>
        </p:txBody>
      </p:sp>
    </p:spTree>
    <p:extLst>
      <p:ext uri="{BB962C8B-B14F-4D97-AF65-F5344CB8AC3E}">
        <p14:creationId xmlns:p14="http://schemas.microsoft.com/office/powerpoint/2010/main" val="141751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15</a:t>
            </a:fld>
            <a:endParaRPr lang="fr-FR"/>
          </a:p>
        </p:txBody>
      </p:sp>
    </p:spTree>
    <p:extLst>
      <p:ext uri="{BB962C8B-B14F-4D97-AF65-F5344CB8AC3E}">
        <p14:creationId xmlns:p14="http://schemas.microsoft.com/office/powerpoint/2010/main" val="284473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16</a:t>
            </a:fld>
            <a:endParaRPr lang="fr-FR"/>
          </a:p>
        </p:txBody>
      </p:sp>
    </p:spTree>
    <p:extLst>
      <p:ext uri="{BB962C8B-B14F-4D97-AF65-F5344CB8AC3E}">
        <p14:creationId xmlns:p14="http://schemas.microsoft.com/office/powerpoint/2010/main" val="129529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17</a:t>
            </a:fld>
            <a:endParaRPr lang="fr-FR"/>
          </a:p>
        </p:txBody>
      </p:sp>
    </p:spTree>
    <p:extLst>
      <p:ext uri="{BB962C8B-B14F-4D97-AF65-F5344CB8AC3E}">
        <p14:creationId xmlns:p14="http://schemas.microsoft.com/office/powerpoint/2010/main" val="334431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18</a:t>
            </a:fld>
            <a:endParaRPr lang="fr-FR"/>
          </a:p>
        </p:txBody>
      </p:sp>
    </p:spTree>
    <p:extLst>
      <p:ext uri="{BB962C8B-B14F-4D97-AF65-F5344CB8AC3E}">
        <p14:creationId xmlns:p14="http://schemas.microsoft.com/office/powerpoint/2010/main" val="326800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19</a:t>
            </a:fld>
            <a:endParaRPr lang="fr-FR"/>
          </a:p>
        </p:txBody>
      </p:sp>
    </p:spTree>
    <p:extLst>
      <p:ext uri="{BB962C8B-B14F-4D97-AF65-F5344CB8AC3E}">
        <p14:creationId xmlns:p14="http://schemas.microsoft.com/office/powerpoint/2010/main" val="139085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20</a:t>
            </a:fld>
            <a:endParaRPr lang="fr-FR"/>
          </a:p>
        </p:txBody>
      </p:sp>
    </p:spTree>
    <p:extLst>
      <p:ext uri="{BB962C8B-B14F-4D97-AF65-F5344CB8AC3E}">
        <p14:creationId xmlns:p14="http://schemas.microsoft.com/office/powerpoint/2010/main" val="185223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21</a:t>
            </a:fld>
            <a:endParaRPr lang="fr-FR"/>
          </a:p>
        </p:txBody>
      </p:sp>
    </p:spTree>
    <p:extLst>
      <p:ext uri="{BB962C8B-B14F-4D97-AF65-F5344CB8AC3E}">
        <p14:creationId xmlns:p14="http://schemas.microsoft.com/office/powerpoint/2010/main" val="99516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4</a:t>
            </a:fld>
            <a:endParaRPr lang="fr-FR"/>
          </a:p>
        </p:txBody>
      </p:sp>
    </p:spTree>
    <p:extLst>
      <p:ext uri="{BB962C8B-B14F-4D97-AF65-F5344CB8AC3E}">
        <p14:creationId xmlns:p14="http://schemas.microsoft.com/office/powerpoint/2010/main" val="33747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22</a:t>
            </a:fld>
            <a:endParaRPr lang="fr-FR"/>
          </a:p>
        </p:txBody>
      </p:sp>
    </p:spTree>
    <p:extLst>
      <p:ext uri="{BB962C8B-B14F-4D97-AF65-F5344CB8AC3E}">
        <p14:creationId xmlns:p14="http://schemas.microsoft.com/office/powerpoint/2010/main" val="84210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23</a:t>
            </a:fld>
            <a:endParaRPr lang="fr-FR"/>
          </a:p>
        </p:txBody>
      </p:sp>
    </p:spTree>
    <p:extLst>
      <p:ext uri="{BB962C8B-B14F-4D97-AF65-F5344CB8AC3E}">
        <p14:creationId xmlns:p14="http://schemas.microsoft.com/office/powerpoint/2010/main" val="1340326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24</a:t>
            </a:fld>
            <a:endParaRPr lang="fr-FR"/>
          </a:p>
        </p:txBody>
      </p:sp>
    </p:spTree>
    <p:extLst>
      <p:ext uri="{BB962C8B-B14F-4D97-AF65-F5344CB8AC3E}">
        <p14:creationId xmlns:p14="http://schemas.microsoft.com/office/powerpoint/2010/main" val="161239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25</a:t>
            </a:fld>
            <a:endParaRPr lang="fr-FR"/>
          </a:p>
        </p:txBody>
      </p:sp>
    </p:spTree>
    <p:extLst>
      <p:ext uri="{BB962C8B-B14F-4D97-AF65-F5344CB8AC3E}">
        <p14:creationId xmlns:p14="http://schemas.microsoft.com/office/powerpoint/2010/main" val="395940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26</a:t>
            </a:fld>
            <a:endParaRPr lang="fr-FR"/>
          </a:p>
        </p:txBody>
      </p:sp>
    </p:spTree>
    <p:extLst>
      <p:ext uri="{BB962C8B-B14F-4D97-AF65-F5344CB8AC3E}">
        <p14:creationId xmlns:p14="http://schemas.microsoft.com/office/powerpoint/2010/main" val="617104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27</a:t>
            </a:fld>
            <a:endParaRPr lang="fr-FR"/>
          </a:p>
        </p:txBody>
      </p:sp>
    </p:spTree>
    <p:extLst>
      <p:ext uri="{BB962C8B-B14F-4D97-AF65-F5344CB8AC3E}">
        <p14:creationId xmlns:p14="http://schemas.microsoft.com/office/powerpoint/2010/main" val="837614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28</a:t>
            </a:fld>
            <a:endParaRPr lang="fr-FR"/>
          </a:p>
        </p:txBody>
      </p:sp>
    </p:spTree>
    <p:extLst>
      <p:ext uri="{BB962C8B-B14F-4D97-AF65-F5344CB8AC3E}">
        <p14:creationId xmlns:p14="http://schemas.microsoft.com/office/powerpoint/2010/main" val="1876641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29</a:t>
            </a:fld>
            <a:endParaRPr lang="fr-FR"/>
          </a:p>
        </p:txBody>
      </p:sp>
    </p:spTree>
    <p:extLst>
      <p:ext uri="{BB962C8B-B14F-4D97-AF65-F5344CB8AC3E}">
        <p14:creationId xmlns:p14="http://schemas.microsoft.com/office/powerpoint/2010/main" val="3773162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30</a:t>
            </a:fld>
            <a:endParaRPr lang="fr-FR"/>
          </a:p>
        </p:txBody>
      </p:sp>
    </p:spTree>
    <p:extLst>
      <p:ext uri="{BB962C8B-B14F-4D97-AF65-F5344CB8AC3E}">
        <p14:creationId xmlns:p14="http://schemas.microsoft.com/office/powerpoint/2010/main" val="233359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Elle a pour principal mission d’offrir des consultations d’aide au sevrage tabagique mais aussi de dépister et d’initier la prise en charge des affections que présentent le tabagique qu’elles soient liées au tabagisme ou non. En outre, elle œuvre pour la formation et la sensibilisation du personnel médical, paramédical, administratif et de soutien du CHU-YO sur le tabagisme</a:t>
            </a:r>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5</a:t>
            </a:fld>
            <a:endParaRPr lang="fr-FR"/>
          </a:p>
        </p:txBody>
      </p:sp>
    </p:spTree>
    <p:extLst>
      <p:ext uri="{BB962C8B-B14F-4D97-AF65-F5344CB8AC3E}">
        <p14:creationId xmlns:p14="http://schemas.microsoft.com/office/powerpoint/2010/main" val="268542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6</a:t>
            </a:fld>
            <a:endParaRPr lang="fr-FR"/>
          </a:p>
        </p:txBody>
      </p:sp>
    </p:spTree>
    <p:extLst>
      <p:ext uri="{BB962C8B-B14F-4D97-AF65-F5344CB8AC3E}">
        <p14:creationId xmlns:p14="http://schemas.microsoft.com/office/powerpoint/2010/main" val="364805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7</a:t>
            </a:fld>
            <a:endParaRPr lang="fr-FR"/>
          </a:p>
        </p:txBody>
      </p:sp>
    </p:spTree>
    <p:extLst>
      <p:ext uri="{BB962C8B-B14F-4D97-AF65-F5344CB8AC3E}">
        <p14:creationId xmlns:p14="http://schemas.microsoft.com/office/powerpoint/2010/main" val="181832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8</a:t>
            </a:fld>
            <a:endParaRPr lang="fr-FR"/>
          </a:p>
        </p:txBody>
      </p:sp>
    </p:spTree>
    <p:extLst>
      <p:ext uri="{BB962C8B-B14F-4D97-AF65-F5344CB8AC3E}">
        <p14:creationId xmlns:p14="http://schemas.microsoft.com/office/powerpoint/2010/main" val="179217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9</a:t>
            </a:fld>
            <a:endParaRPr lang="fr-FR"/>
          </a:p>
        </p:txBody>
      </p:sp>
    </p:spTree>
    <p:extLst>
      <p:ext uri="{BB962C8B-B14F-4D97-AF65-F5344CB8AC3E}">
        <p14:creationId xmlns:p14="http://schemas.microsoft.com/office/powerpoint/2010/main" val="277525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10</a:t>
            </a:fld>
            <a:endParaRPr lang="fr-FR"/>
          </a:p>
        </p:txBody>
      </p:sp>
    </p:spTree>
    <p:extLst>
      <p:ext uri="{BB962C8B-B14F-4D97-AF65-F5344CB8AC3E}">
        <p14:creationId xmlns:p14="http://schemas.microsoft.com/office/powerpoint/2010/main" val="194900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E580F2-A868-4F3D-9D7F-A0928CF9CDFD}" type="slidenum">
              <a:rPr lang="fr-FR" smtClean="0"/>
              <a:pPr/>
              <a:t>11</a:t>
            </a:fld>
            <a:endParaRPr lang="fr-FR"/>
          </a:p>
        </p:txBody>
      </p:sp>
    </p:spTree>
    <p:extLst>
      <p:ext uri="{BB962C8B-B14F-4D97-AF65-F5344CB8AC3E}">
        <p14:creationId xmlns:p14="http://schemas.microsoft.com/office/powerpoint/2010/main" val="355128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B82772F-A75D-4019-AEAC-6314C6C09254}" type="datetimeFigureOut">
              <a:rPr lang="fr-FR" smtClean="0"/>
              <a:t>27/10/2021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76639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82772F-A75D-4019-AEAC-6314C6C09254}" type="datetimeFigureOut">
              <a:rPr lang="fr-FR" smtClean="0"/>
              <a:t>27/10/2021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12746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82772F-A75D-4019-AEAC-6314C6C09254}" type="datetimeFigureOut">
              <a:rPr lang="fr-FR" smtClean="0"/>
              <a:t>27/10/2021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85281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82772F-A75D-4019-AEAC-6314C6C09254}" type="datetimeFigureOut">
              <a:rPr lang="fr-FR" smtClean="0"/>
              <a:t>27/10/2021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209259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B82772F-A75D-4019-AEAC-6314C6C09254}" type="datetimeFigureOut">
              <a:rPr lang="fr-FR" smtClean="0"/>
              <a:t>27/10/2021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211786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B82772F-A75D-4019-AEAC-6314C6C09254}" type="datetimeFigureOut">
              <a:rPr lang="fr-FR" smtClean="0"/>
              <a:t>27/10/2021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183613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B82772F-A75D-4019-AEAC-6314C6C09254}" type="datetimeFigureOut">
              <a:rPr lang="fr-FR" smtClean="0"/>
              <a:t>27/10/2021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179065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B82772F-A75D-4019-AEAC-6314C6C09254}" type="datetimeFigureOut">
              <a:rPr lang="fr-FR" smtClean="0"/>
              <a:t>27/10/2021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245911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82772F-A75D-4019-AEAC-6314C6C09254}" type="datetimeFigureOut">
              <a:rPr lang="fr-FR" smtClean="0"/>
              <a:t>27/10/2021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423139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B82772F-A75D-4019-AEAC-6314C6C09254}" type="datetimeFigureOut">
              <a:rPr lang="fr-FR" smtClean="0"/>
              <a:t>27/10/2021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280597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B82772F-A75D-4019-AEAC-6314C6C09254}" type="datetimeFigureOut">
              <a:rPr lang="fr-FR" smtClean="0"/>
              <a:t>27/10/2021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E5EDCC-10FE-4E65-860F-35868AF59BBA}" type="slidenum">
              <a:rPr lang="fr-FR" smtClean="0"/>
              <a:t>‹N°›</a:t>
            </a:fld>
            <a:endParaRPr lang="fr-FR"/>
          </a:p>
        </p:txBody>
      </p:sp>
    </p:spTree>
    <p:extLst>
      <p:ext uri="{BB962C8B-B14F-4D97-AF65-F5344CB8AC3E}">
        <p14:creationId xmlns:p14="http://schemas.microsoft.com/office/powerpoint/2010/main" val="6749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2772F-A75D-4019-AEAC-6314C6C09254}" type="datetimeFigureOut">
              <a:rPr lang="fr-FR" smtClean="0"/>
              <a:t>27/10/2021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5EDCC-10FE-4E65-860F-35868AF59BBA}" type="slidenum">
              <a:rPr lang="fr-FR" smtClean="0"/>
              <a:t>‹N°›</a:t>
            </a:fld>
            <a:endParaRPr lang="fr-FR"/>
          </a:p>
        </p:txBody>
      </p:sp>
    </p:spTree>
    <p:extLst>
      <p:ext uri="{BB962C8B-B14F-4D97-AF65-F5344CB8AC3E}">
        <p14:creationId xmlns:p14="http://schemas.microsoft.com/office/powerpoint/2010/main" val="290010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7716" y="3214912"/>
            <a:ext cx="10363200" cy="1468495"/>
          </a:xfrm>
        </p:spPr>
        <p:txBody>
          <a:bodyPr>
            <a:normAutofit fontScale="90000"/>
          </a:bodyPr>
          <a:lstStyle/>
          <a:p>
            <a:pPr algn="just"/>
            <a:r>
              <a:rPr lang="fr-FR" dirty="0"/>
              <a:t/>
            </a:r>
            <a:br>
              <a:rPr lang="fr-FR" dirty="0"/>
            </a:br>
            <a:endParaRPr lang="fr-FR" dirty="0"/>
          </a:p>
        </p:txBody>
      </p:sp>
      <p:sp>
        <p:nvSpPr>
          <p:cNvPr id="5" name="Rectangle 4"/>
          <p:cNvSpPr/>
          <p:nvPr/>
        </p:nvSpPr>
        <p:spPr>
          <a:xfrm>
            <a:off x="800028" y="4915418"/>
            <a:ext cx="10858576" cy="135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marL="342540" indent="-342540" algn="ctr"/>
            <a:r>
              <a:rPr lang="fr-FR" sz="1998" b="1" dirty="0">
                <a:solidFill>
                  <a:schemeClr val="tx1"/>
                </a:solidFill>
              </a:rPr>
              <a:t>G Bougma</a:t>
            </a:r>
            <a:r>
              <a:rPr lang="fr-FR" sz="1998" b="1" baseline="30000" dirty="0">
                <a:solidFill>
                  <a:schemeClr val="tx1"/>
                </a:solidFill>
              </a:rPr>
              <a:t>1 </a:t>
            </a:r>
            <a:r>
              <a:rPr lang="fr-FR" sz="1998" dirty="0" smtClean="0">
                <a:solidFill>
                  <a:schemeClr val="tx1"/>
                </a:solidFill>
              </a:rPr>
              <a:t>G Ouédraogo</a:t>
            </a:r>
            <a:r>
              <a:rPr lang="fr-FR" sz="1998" baseline="30000" dirty="0" smtClean="0">
                <a:solidFill>
                  <a:schemeClr val="tx1"/>
                </a:solidFill>
              </a:rPr>
              <a:t>1,2</a:t>
            </a:r>
            <a:r>
              <a:rPr lang="fr-FR" sz="1998" b="1" dirty="0" smtClean="0">
                <a:solidFill>
                  <a:schemeClr val="tx1"/>
                </a:solidFill>
              </a:rPr>
              <a:t>,</a:t>
            </a:r>
            <a:r>
              <a:rPr lang="fr-FR" sz="1998" dirty="0" smtClean="0">
                <a:solidFill>
                  <a:schemeClr val="tx1"/>
                </a:solidFill>
              </a:rPr>
              <a:t> E Kunakey</a:t>
            </a:r>
            <a:r>
              <a:rPr lang="fr-FR" sz="1998" baseline="30000" dirty="0" smtClean="0">
                <a:solidFill>
                  <a:schemeClr val="tx1"/>
                </a:solidFill>
              </a:rPr>
              <a:t>1</a:t>
            </a:r>
            <a:r>
              <a:rPr lang="fr-FR" sz="1998" dirty="0" smtClean="0">
                <a:solidFill>
                  <a:schemeClr val="tx1"/>
                </a:solidFill>
              </a:rPr>
              <a:t>, E Séni</a:t>
            </a:r>
            <a:r>
              <a:rPr lang="fr-FR" sz="1998" baseline="30000" dirty="0" smtClean="0">
                <a:solidFill>
                  <a:schemeClr val="tx1"/>
                </a:solidFill>
              </a:rPr>
              <a:t>1,2</a:t>
            </a:r>
            <a:r>
              <a:rPr lang="fr-FR" sz="1998" dirty="0" smtClean="0">
                <a:solidFill>
                  <a:schemeClr val="tx1"/>
                </a:solidFill>
              </a:rPr>
              <a:t>, M Maiga</a:t>
            </a:r>
            <a:r>
              <a:rPr lang="fr-FR" sz="1998" baseline="30000" dirty="0" smtClean="0">
                <a:solidFill>
                  <a:schemeClr val="tx1"/>
                </a:solidFill>
              </a:rPr>
              <a:t>1,2</a:t>
            </a:r>
            <a:r>
              <a:rPr lang="fr-FR" sz="1998" dirty="0" smtClean="0">
                <a:solidFill>
                  <a:schemeClr val="tx1"/>
                </a:solidFill>
              </a:rPr>
              <a:t>, G Badoum</a:t>
            </a:r>
            <a:r>
              <a:rPr lang="fr-FR" sz="1998" baseline="30000" dirty="0" smtClean="0">
                <a:solidFill>
                  <a:schemeClr val="tx1"/>
                </a:solidFill>
              </a:rPr>
              <a:t>1</a:t>
            </a:r>
            <a:r>
              <a:rPr lang="fr-FR" sz="1998" dirty="0" smtClean="0">
                <a:solidFill>
                  <a:schemeClr val="tx1"/>
                </a:solidFill>
              </a:rPr>
              <a:t>, M Ouédraogo</a:t>
            </a:r>
            <a:r>
              <a:rPr lang="fr-FR" sz="1998" baseline="30000" dirty="0" smtClean="0">
                <a:solidFill>
                  <a:schemeClr val="tx1"/>
                </a:solidFill>
              </a:rPr>
              <a:t>1,2</a:t>
            </a:r>
          </a:p>
          <a:p>
            <a:pPr marL="342540" indent="-342540" algn="ctr"/>
            <a:r>
              <a:rPr lang="fr-FR" sz="1998" dirty="0" smtClean="0">
                <a:solidFill>
                  <a:schemeClr val="tx1"/>
                </a:solidFill>
              </a:rPr>
              <a:t>Unité de sevrage tabagique du CHU-</a:t>
            </a:r>
            <a:r>
              <a:rPr lang="fr-FR" sz="1998" dirty="0" err="1" smtClean="0">
                <a:solidFill>
                  <a:schemeClr val="tx1"/>
                </a:solidFill>
              </a:rPr>
              <a:t>Yalgado</a:t>
            </a:r>
            <a:r>
              <a:rPr lang="fr-FR" sz="1998" dirty="0" smtClean="0">
                <a:solidFill>
                  <a:schemeClr val="tx1"/>
                </a:solidFill>
              </a:rPr>
              <a:t> Ouédraogo (Burkina-Faso)</a:t>
            </a:r>
          </a:p>
          <a:p>
            <a:pPr marL="342540" indent="-342540" algn="ctr"/>
            <a:r>
              <a:rPr lang="fr-FR" sz="1998" dirty="0" smtClean="0">
                <a:solidFill>
                  <a:schemeClr val="tx1"/>
                </a:solidFill>
              </a:rPr>
              <a:t>Service de Pneumologie du CHU-</a:t>
            </a:r>
            <a:r>
              <a:rPr lang="fr-FR" sz="1998" dirty="0" err="1" smtClean="0">
                <a:solidFill>
                  <a:schemeClr val="tx1"/>
                </a:solidFill>
              </a:rPr>
              <a:t>Yalgado</a:t>
            </a:r>
            <a:r>
              <a:rPr lang="fr-FR" sz="1998" dirty="0" smtClean="0">
                <a:solidFill>
                  <a:schemeClr val="tx1"/>
                </a:solidFill>
              </a:rPr>
              <a:t> Ouédraogo (Burkina-Faso)</a:t>
            </a:r>
            <a:endParaRPr lang="fr-FR" sz="1998" dirty="0">
              <a:solidFill>
                <a:schemeClr val="tx2">
                  <a:lumMod val="75000"/>
                </a:schemeClr>
              </a:solidFill>
              <a:latin typeface="+mj-lt"/>
              <a:cs typeface="Arial" pitchFamily="34" charset="0"/>
            </a:endParaRPr>
          </a:p>
          <a:p>
            <a:pPr marL="342540" indent="-342540" algn="ctr"/>
            <a:r>
              <a:rPr lang="fr-FR" sz="1998" dirty="0" smtClean="0">
                <a:solidFill>
                  <a:schemeClr val="tx1"/>
                </a:solidFill>
                <a:latin typeface="+mj-lt"/>
              </a:rPr>
              <a:t>bougmaghisso@yahoo.fr</a:t>
            </a:r>
            <a:endParaRPr lang="fr-FR" sz="1998" dirty="0">
              <a:solidFill>
                <a:schemeClr val="tx1"/>
              </a:solidFill>
              <a:latin typeface="+mj-lt"/>
            </a:endParaRPr>
          </a:p>
        </p:txBody>
      </p:sp>
      <p:sp>
        <p:nvSpPr>
          <p:cNvPr id="7" name="Rectangle à coins arrondis 6"/>
          <p:cNvSpPr/>
          <p:nvPr/>
        </p:nvSpPr>
        <p:spPr>
          <a:xfrm>
            <a:off x="498839" y="3254784"/>
            <a:ext cx="11334830" cy="1558953"/>
          </a:xfrm>
          <a:prstGeom prst="roundRect">
            <a:avLst/>
          </a:prstGeom>
          <a:solidFill>
            <a:schemeClr val="bg1">
              <a:lumMod val="85000"/>
            </a:schemeClr>
          </a:solidFill>
          <a:ln w="7302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340" tIns="45670" rIns="91340" bIns="45670" rtlCol="0" anchor="ctr"/>
          <a:lstStyle/>
          <a:p>
            <a:pPr algn="ctr"/>
            <a:r>
              <a:rPr lang="fr-FR" sz="3600" b="1" dirty="0" smtClean="0">
                <a:solidFill>
                  <a:schemeClr val="tx1"/>
                </a:solidFill>
              </a:rPr>
              <a:t>Qui sont les demandeuses d’aide au sevrage tabagique à l’unité de sevrage tabagique de Ouagadougou?</a:t>
            </a:r>
            <a:endParaRPr lang="fr-FR" sz="3600" dirty="0"/>
          </a:p>
        </p:txBody>
      </p:sp>
      <p:sp>
        <p:nvSpPr>
          <p:cNvPr id="4" name="Rectangle 3"/>
          <p:cNvSpPr/>
          <p:nvPr/>
        </p:nvSpPr>
        <p:spPr>
          <a:xfrm>
            <a:off x="5286703" y="2617076"/>
            <a:ext cx="3195145" cy="35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2"/>
          <a:stretch>
            <a:fillRect/>
          </a:stretch>
        </p:blipFill>
        <p:spPr>
          <a:xfrm>
            <a:off x="1713185" y="474109"/>
            <a:ext cx="8481849" cy="2527644"/>
          </a:xfrm>
          <a:prstGeom prst="rect">
            <a:avLst/>
          </a:prstGeom>
        </p:spPr>
      </p:pic>
    </p:spTree>
    <p:extLst>
      <p:ext uri="{BB962C8B-B14F-4D97-AF65-F5344CB8AC3E}">
        <p14:creationId xmlns:p14="http://schemas.microsoft.com/office/powerpoint/2010/main" val="1494666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 Caractéristiques socio-professionnelles de la population d’étude (suite)</a:t>
            </a:r>
            <a:endParaRPr lang="fr-FR" sz="2400" b="1" dirty="0">
              <a:solidFill>
                <a:schemeClr val="tx1"/>
              </a:solidFill>
            </a:endParaRPr>
          </a:p>
        </p:txBody>
      </p:sp>
      <p:pic>
        <p:nvPicPr>
          <p:cNvPr id="2" name="Image 1"/>
          <p:cNvPicPr>
            <a:picLocks noChangeAspect="1"/>
          </p:cNvPicPr>
          <p:nvPr/>
        </p:nvPicPr>
        <p:blipFill rotWithShape="1">
          <a:blip r:embed="rId3"/>
          <a:srcRect t="51957" r="26105"/>
          <a:stretch/>
        </p:blipFill>
        <p:spPr>
          <a:xfrm>
            <a:off x="5022898" y="2219582"/>
            <a:ext cx="6330902" cy="4780308"/>
          </a:xfrm>
          <a:prstGeom prst="rect">
            <a:avLst/>
          </a:prstGeom>
        </p:spPr>
      </p:pic>
      <p:pic>
        <p:nvPicPr>
          <p:cNvPr id="3" name="Image 2"/>
          <p:cNvPicPr>
            <a:picLocks noChangeAspect="1"/>
          </p:cNvPicPr>
          <p:nvPr/>
        </p:nvPicPr>
        <p:blipFill rotWithShape="1">
          <a:blip r:embed="rId4"/>
          <a:srcRect t="37937"/>
          <a:stretch/>
        </p:blipFill>
        <p:spPr>
          <a:xfrm>
            <a:off x="5022899" y="1881429"/>
            <a:ext cx="6330901" cy="296111"/>
          </a:xfrm>
          <a:prstGeom prst="rect">
            <a:avLst/>
          </a:prstGeom>
        </p:spPr>
      </p:pic>
      <p:sp>
        <p:nvSpPr>
          <p:cNvPr id="7" name="Ellipse 6"/>
          <p:cNvSpPr/>
          <p:nvPr/>
        </p:nvSpPr>
        <p:spPr>
          <a:xfrm>
            <a:off x="8471338" y="2467333"/>
            <a:ext cx="2501463" cy="239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061434" y="2954185"/>
            <a:ext cx="2911367" cy="2811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963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 Caractéristiques socio-professionnelles de la population d’étude (suite)</a:t>
            </a:r>
            <a:endParaRPr lang="fr-FR" sz="2400" b="1" dirty="0">
              <a:solidFill>
                <a:schemeClr val="tx1"/>
              </a:solidFill>
            </a:endParaRPr>
          </a:p>
        </p:txBody>
      </p:sp>
      <p:pic>
        <p:nvPicPr>
          <p:cNvPr id="2" name="Image 1"/>
          <p:cNvPicPr>
            <a:picLocks noChangeAspect="1"/>
          </p:cNvPicPr>
          <p:nvPr/>
        </p:nvPicPr>
        <p:blipFill rotWithShape="1">
          <a:blip r:embed="rId3"/>
          <a:srcRect t="51957" r="26105"/>
          <a:stretch/>
        </p:blipFill>
        <p:spPr>
          <a:xfrm>
            <a:off x="5022898" y="2219582"/>
            <a:ext cx="6330902" cy="4780308"/>
          </a:xfrm>
          <a:prstGeom prst="rect">
            <a:avLst/>
          </a:prstGeom>
        </p:spPr>
      </p:pic>
      <p:pic>
        <p:nvPicPr>
          <p:cNvPr id="3" name="Image 2"/>
          <p:cNvPicPr>
            <a:picLocks noChangeAspect="1"/>
          </p:cNvPicPr>
          <p:nvPr/>
        </p:nvPicPr>
        <p:blipFill rotWithShape="1">
          <a:blip r:embed="rId4"/>
          <a:srcRect t="37937"/>
          <a:stretch/>
        </p:blipFill>
        <p:spPr>
          <a:xfrm>
            <a:off x="5022899" y="1881429"/>
            <a:ext cx="6330901" cy="296111"/>
          </a:xfrm>
          <a:prstGeom prst="rect">
            <a:avLst/>
          </a:prstGeom>
        </p:spPr>
      </p:pic>
      <p:sp>
        <p:nvSpPr>
          <p:cNvPr id="5" name="Ellipse 4"/>
          <p:cNvSpPr/>
          <p:nvPr/>
        </p:nvSpPr>
        <p:spPr>
          <a:xfrm>
            <a:off x="8534400" y="3997689"/>
            <a:ext cx="2375338" cy="2837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030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 Caractéristiques socio-professionnelles de la population d’étude (suite)</a:t>
            </a:r>
            <a:endParaRPr lang="fr-FR" sz="2400" b="1" dirty="0">
              <a:solidFill>
                <a:schemeClr val="tx1"/>
              </a:solidFill>
            </a:endParaRPr>
          </a:p>
        </p:txBody>
      </p:sp>
      <p:pic>
        <p:nvPicPr>
          <p:cNvPr id="2" name="Image 1"/>
          <p:cNvPicPr>
            <a:picLocks noChangeAspect="1"/>
          </p:cNvPicPr>
          <p:nvPr/>
        </p:nvPicPr>
        <p:blipFill rotWithShape="1">
          <a:blip r:embed="rId3"/>
          <a:srcRect t="51957" r="26105"/>
          <a:stretch/>
        </p:blipFill>
        <p:spPr>
          <a:xfrm>
            <a:off x="5022898" y="2219582"/>
            <a:ext cx="6330902" cy="4780308"/>
          </a:xfrm>
          <a:prstGeom prst="rect">
            <a:avLst/>
          </a:prstGeom>
        </p:spPr>
      </p:pic>
      <p:pic>
        <p:nvPicPr>
          <p:cNvPr id="3" name="Image 2"/>
          <p:cNvPicPr>
            <a:picLocks noChangeAspect="1"/>
          </p:cNvPicPr>
          <p:nvPr/>
        </p:nvPicPr>
        <p:blipFill rotWithShape="1">
          <a:blip r:embed="rId4"/>
          <a:srcRect t="37937"/>
          <a:stretch/>
        </p:blipFill>
        <p:spPr>
          <a:xfrm>
            <a:off x="5022899" y="1881429"/>
            <a:ext cx="6330901" cy="296111"/>
          </a:xfrm>
          <a:prstGeom prst="rect">
            <a:avLst/>
          </a:prstGeom>
        </p:spPr>
      </p:pic>
      <p:sp>
        <p:nvSpPr>
          <p:cNvPr id="6" name="Ellipse 5"/>
          <p:cNvSpPr/>
          <p:nvPr/>
        </p:nvSpPr>
        <p:spPr>
          <a:xfrm>
            <a:off x="8471338" y="5288944"/>
            <a:ext cx="2375338" cy="2837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1002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II: Antécédents pathologiques</a:t>
            </a:r>
            <a:endParaRPr lang="fr-FR" sz="2400" b="1" dirty="0">
              <a:solidFill>
                <a:schemeClr val="tx1"/>
              </a:solidFill>
            </a:endParaRPr>
          </a:p>
        </p:txBody>
      </p:sp>
      <p:pic>
        <p:nvPicPr>
          <p:cNvPr id="10" name="Image 9"/>
          <p:cNvPicPr>
            <a:picLocks noChangeAspect="1"/>
          </p:cNvPicPr>
          <p:nvPr/>
        </p:nvPicPr>
        <p:blipFill rotWithShape="1">
          <a:blip r:embed="rId3"/>
          <a:srcRect r="25485" b="5457"/>
          <a:stretch/>
        </p:blipFill>
        <p:spPr>
          <a:xfrm>
            <a:off x="5202621" y="1793837"/>
            <a:ext cx="6295695" cy="5004668"/>
          </a:xfrm>
          <a:prstGeom prst="rect">
            <a:avLst/>
          </a:prstGeom>
        </p:spPr>
      </p:pic>
      <p:sp>
        <p:nvSpPr>
          <p:cNvPr id="13" name="Ellipse 12"/>
          <p:cNvSpPr/>
          <p:nvPr/>
        </p:nvSpPr>
        <p:spPr>
          <a:xfrm>
            <a:off x="8605905" y="2023673"/>
            <a:ext cx="2458387" cy="309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4996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II: Antécédents pathologiques</a:t>
            </a:r>
          </a:p>
        </p:txBody>
      </p:sp>
      <p:pic>
        <p:nvPicPr>
          <p:cNvPr id="10" name="Image 9"/>
          <p:cNvPicPr>
            <a:picLocks noChangeAspect="1"/>
          </p:cNvPicPr>
          <p:nvPr/>
        </p:nvPicPr>
        <p:blipFill rotWithShape="1">
          <a:blip r:embed="rId3"/>
          <a:srcRect r="25485" b="5457"/>
          <a:stretch/>
        </p:blipFill>
        <p:spPr>
          <a:xfrm>
            <a:off x="5202621" y="1793837"/>
            <a:ext cx="6295695" cy="5004668"/>
          </a:xfrm>
          <a:prstGeom prst="rect">
            <a:avLst/>
          </a:prstGeom>
        </p:spPr>
      </p:pic>
      <p:sp>
        <p:nvSpPr>
          <p:cNvPr id="2" name="Ellipse 1"/>
          <p:cNvSpPr/>
          <p:nvPr/>
        </p:nvSpPr>
        <p:spPr>
          <a:xfrm>
            <a:off x="5412826" y="5496910"/>
            <a:ext cx="5940974" cy="283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6016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a:t>
            </a:r>
            <a:r>
              <a:rPr lang="fr-FR" sz="2400" b="1" dirty="0">
                <a:solidFill>
                  <a:schemeClr val="tx1"/>
                </a:solidFill>
              </a:rPr>
              <a:t>de la consommation tabagique </a:t>
            </a:r>
            <a:endParaRPr lang="fr-FR" sz="2400" b="1" dirty="0" smtClean="0">
              <a:solidFill>
                <a:schemeClr val="tx1"/>
              </a:solidFill>
            </a:endParaRPr>
          </a:p>
        </p:txBody>
      </p:sp>
      <p:pic>
        <p:nvPicPr>
          <p:cNvPr id="5" name="Image 4"/>
          <p:cNvPicPr>
            <a:picLocks noChangeAspect="1"/>
          </p:cNvPicPr>
          <p:nvPr/>
        </p:nvPicPr>
        <p:blipFill rotWithShape="1">
          <a:blip r:embed="rId3"/>
          <a:srcRect r="30665" b="43694"/>
          <a:stretch/>
        </p:blipFill>
        <p:spPr>
          <a:xfrm>
            <a:off x="4582509" y="1892520"/>
            <a:ext cx="6564313" cy="4876142"/>
          </a:xfrm>
          <a:prstGeom prst="rect">
            <a:avLst/>
          </a:prstGeom>
        </p:spPr>
      </p:pic>
      <p:sp>
        <p:nvSpPr>
          <p:cNvPr id="6" name="Ellipse 5"/>
          <p:cNvSpPr/>
          <p:nvPr/>
        </p:nvSpPr>
        <p:spPr>
          <a:xfrm>
            <a:off x="4186346" y="1825071"/>
            <a:ext cx="6960476" cy="373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245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a:t>
            </a:r>
            <a:r>
              <a:rPr lang="fr-FR" sz="2400" b="1" dirty="0">
                <a:solidFill>
                  <a:schemeClr val="tx1"/>
                </a:solidFill>
              </a:rPr>
              <a:t>de la consommation tabagique </a:t>
            </a:r>
            <a:endParaRPr lang="fr-FR" sz="2400" b="1" dirty="0" smtClean="0">
              <a:solidFill>
                <a:schemeClr val="tx1"/>
              </a:solidFill>
            </a:endParaRPr>
          </a:p>
        </p:txBody>
      </p:sp>
      <p:pic>
        <p:nvPicPr>
          <p:cNvPr id="5" name="Image 4"/>
          <p:cNvPicPr>
            <a:picLocks noChangeAspect="1"/>
          </p:cNvPicPr>
          <p:nvPr/>
        </p:nvPicPr>
        <p:blipFill rotWithShape="1">
          <a:blip r:embed="rId3"/>
          <a:srcRect r="30665" b="43694"/>
          <a:stretch/>
        </p:blipFill>
        <p:spPr>
          <a:xfrm>
            <a:off x="4582509" y="1892520"/>
            <a:ext cx="6564313" cy="4876142"/>
          </a:xfrm>
          <a:prstGeom prst="rect">
            <a:avLst/>
          </a:prstGeom>
        </p:spPr>
      </p:pic>
      <p:sp>
        <p:nvSpPr>
          <p:cNvPr id="6" name="Ellipse 5"/>
          <p:cNvSpPr/>
          <p:nvPr/>
        </p:nvSpPr>
        <p:spPr>
          <a:xfrm>
            <a:off x="4028691" y="2255995"/>
            <a:ext cx="6960476" cy="373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7646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a:t>
            </a:r>
            <a:r>
              <a:rPr lang="fr-FR" sz="2400" b="1" dirty="0">
                <a:solidFill>
                  <a:schemeClr val="tx1"/>
                </a:solidFill>
              </a:rPr>
              <a:t>de la consommation tabagique </a:t>
            </a:r>
            <a:endParaRPr lang="fr-FR" sz="2400" b="1" dirty="0" smtClean="0">
              <a:solidFill>
                <a:schemeClr val="tx1"/>
              </a:solidFill>
            </a:endParaRPr>
          </a:p>
        </p:txBody>
      </p:sp>
      <p:pic>
        <p:nvPicPr>
          <p:cNvPr id="5" name="Image 4"/>
          <p:cNvPicPr>
            <a:picLocks noChangeAspect="1"/>
          </p:cNvPicPr>
          <p:nvPr/>
        </p:nvPicPr>
        <p:blipFill rotWithShape="1">
          <a:blip r:embed="rId3"/>
          <a:srcRect r="30665" b="43694"/>
          <a:stretch/>
        </p:blipFill>
        <p:spPr>
          <a:xfrm>
            <a:off x="4582509" y="1892520"/>
            <a:ext cx="6564313" cy="4876142"/>
          </a:xfrm>
          <a:prstGeom prst="rect">
            <a:avLst/>
          </a:prstGeom>
        </p:spPr>
      </p:pic>
      <p:sp>
        <p:nvSpPr>
          <p:cNvPr id="6" name="Ellipse 5"/>
          <p:cNvSpPr/>
          <p:nvPr/>
        </p:nvSpPr>
        <p:spPr>
          <a:xfrm>
            <a:off x="4070733" y="3920358"/>
            <a:ext cx="6960476" cy="273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681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a:t>
            </a:r>
            <a:r>
              <a:rPr lang="fr-FR" sz="2400" b="1" dirty="0">
                <a:solidFill>
                  <a:schemeClr val="tx1"/>
                </a:solidFill>
              </a:rPr>
              <a:t>de la consommation tabagique </a:t>
            </a:r>
            <a:endParaRPr lang="fr-FR" sz="2400" b="1" dirty="0" smtClean="0">
              <a:solidFill>
                <a:schemeClr val="tx1"/>
              </a:solidFill>
            </a:endParaRPr>
          </a:p>
        </p:txBody>
      </p:sp>
      <p:pic>
        <p:nvPicPr>
          <p:cNvPr id="5" name="Image 4"/>
          <p:cNvPicPr>
            <a:picLocks noChangeAspect="1"/>
          </p:cNvPicPr>
          <p:nvPr/>
        </p:nvPicPr>
        <p:blipFill rotWithShape="1">
          <a:blip r:embed="rId3"/>
          <a:srcRect r="30665" b="43694"/>
          <a:stretch/>
        </p:blipFill>
        <p:spPr>
          <a:xfrm>
            <a:off x="4582509" y="1892520"/>
            <a:ext cx="6564313" cy="4876142"/>
          </a:xfrm>
          <a:prstGeom prst="rect">
            <a:avLst/>
          </a:prstGeom>
        </p:spPr>
      </p:pic>
      <p:sp>
        <p:nvSpPr>
          <p:cNvPr id="6" name="Ellipse 5"/>
          <p:cNvSpPr/>
          <p:nvPr/>
        </p:nvSpPr>
        <p:spPr>
          <a:xfrm>
            <a:off x="4186346" y="4624551"/>
            <a:ext cx="6960476" cy="273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270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a:t>
            </a:r>
            <a:r>
              <a:rPr lang="fr-FR" sz="2400" b="1" dirty="0">
                <a:solidFill>
                  <a:schemeClr val="tx1"/>
                </a:solidFill>
              </a:rPr>
              <a:t>de la consommation tabagique </a:t>
            </a:r>
            <a:endParaRPr lang="fr-FR" sz="2400" b="1" dirty="0" smtClean="0">
              <a:solidFill>
                <a:schemeClr val="tx1"/>
              </a:solidFill>
            </a:endParaRPr>
          </a:p>
        </p:txBody>
      </p:sp>
      <p:pic>
        <p:nvPicPr>
          <p:cNvPr id="5" name="Image 4"/>
          <p:cNvPicPr>
            <a:picLocks noChangeAspect="1"/>
          </p:cNvPicPr>
          <p:nvPr/>
        </p:nvPicPr>
        <p:blipFill rotWithShape="1">
          <a:blip r:embed="rId3"/>
          <a:srcRect r="30665" b="43694"/>
          <a:stretch/>
        </p:blipFill>
        <p:spPr>
          <a:xfrm>
            <a:off x="4582509" y="1892520"/>
            <a:ext cx="6564313" cy="4876142"/>
          </a:xfrm>
          <a:prstGeom prst="rect">
            <a:avLst/>
          </a:prstGeom>
        </p:spPr>
      </p:pic>
      <p:sp>
        <p:nvSpPr>
          <p:cNvPr id="6" name="Ellipse 5"/>
          <p:cNvSpPr/>
          <p:nvPr/>
        </p:nvSpPr>
        <p:spPr>
          <a:xfrm>
            <a:off x="4384427" y="5570482"/>
            <a:ext cx="6960476" cy="273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1550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endParaRPr lang="fr-FR" dirty="0"/>
          </a:p>
          <a:p>
            <a:pPr>
              <a:buNone/>
            </a:pPr>
            <a:r>
              <a:rPr lang="fr-FR" dirty="0" smtClean="0"/>
              <a:t> </a:t>
            </a:r>
          </a:p>
          <a:p>
            <a:pPr>
              <a:buNone/>
            </a:pPr>
            <a:endParaRPr lang="fr-FR" dirty="0"/>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INTRODUCTION </a:t>
            </a:r>
          </a:p>
        </p:txBody>
      </p:sp>
      <p:sp>
        <p:nvSpPr>
          <p:cNvPr id="2" name="Rectangle 1"/>
          <p:cNvSpPr/>
          <p:nvPr/>
        </p:nvSpPr>
        <p:spPr>
          <a:xfrm>
            <a:off x="6842234" y="5102800"/>
            <a:ext cx="5349766" cy="1713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rPr>
              <a:t>Accroissement de la consommation de tabac dans les </a:t>
            </a:r>
            <a:r>
              <a:rPr lang="fr-FR" sz="3200" dirty="0">
                <a:solidFill>
                  <a:srgbClr val="FF0000"/>
                </a:solidFill>
              </a:rPr>
              <a:t>pays en développement </a:t>
            </a:r>
          </a:p>
        </p:txBody>
      </p:sp>
      <p:sp>
        <p:nvSpPr>
          <p:cNvPr id="5" name="Rectangle 4"/>
          <p:cNvSpPr/>
          <p:nvPr/>
        </p:nvSpPr>
        <p:spPr>
          <a:xfrm>
            <a:off x="620109" y="1825625"/>
            <a:ext cx="5118538" cy="1660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Déclin</a:t>
            </a:r>
            <a:r>
              <a:rPr lang="fr-FR" sz="3200" dirty="0">
                <a:solidFill>
                  <a:srgbClr val="FF0000"/>
                </a:solidFill>
              </a:rPr>
              <a:t> </a:t>
            </a:r>
            <a:r>
              <a:rPr lang="fr-FR" sz="3200" dirty="0">
                <a:solidFill>
                  <a:schemeClr val="tx1"/>
                </a:solidFill>
              </a:rPr>
              <a:t>de « l’épidémie du tabac » dans </a:t>
            </a:r>
            <a:r>
              <a:rPr lang="fr-FR" sz="3200" dirty="0">
                <a:solidFill>
                  <a:schemeClr val="accent1">
                    <a:lumMod val="75000"/>
                  </a:schemeClr>
                </a:solidFill>
              </a:rPr>
              <a:t>pays industrialisés</a:t>
            </a:r>
          </a:p>
          <a:p>
            <a:pPr algn="ctr"/>
            <a:endParaRPr lang="fr-FR" dirty="0"/>
          </a:p>
        </p:txBody>
      </p:sp>
      <p:sp>
        <p:nvSpPr>
          <p:cNvPr id="6" name="Non égal 5"/>
          <p:cNvSpPr/>
          <p:nvPr/>
        </p:nvSpPr>
        <p:spPr>
          <a:xfrm>
            <a:off x="5139559" y="3621197"/>
            <a:ext cx="1975944" cy="842579"/>
          </a:xfrm>
          <a:prstGeom prst="mathNot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Image 6"/>
          <p:cNvPicPr>
            <a:picLocks noChangeAspect="1"/>
          </p:cNvPicPr>
          <p:nvPr/>
        </p:nvPicPr>
        <p:blipFill rotWithShape="1">
          <a:blip r:embed="rId3"/>
          <a:srcRect r="6930"/>
          <a:stretch/>
        </p:blipFill>
        <p:spPr>
          <a:xfrm>
            <a:off x="250246" y="2323029"/>
            <a:ext cx="1446540" cy="977219"/>
          </a:xfrm>
          <a:prstGeom prst="rect">
            <a:avLst/>
          </a:prstGeom>
        </p:spPr>
      </p:pic>
      <p:pic>
        <p:nvPicPr>
          <p:cNvPr id="8" name="Image 7"/>
          <p:cNvPicPr>
            <a:picLocks noChangeAspect="1"/>
          </p:cNvPicPr>
          <p:nvPr/>
        </p:nvPicPr>
        <p:blipFill rotWithShape="1">
          <a:blip r:embed="rId4"/>
          <a:srcRect l="9233" b="16180"/>
          <a:stretch/>
        </p:blipFill>
        <p:spPr>
          <a:xfrm>
            <a:off x="10247585" y="4656083"/>
            <a:ext cx="1841939" cy="1085740"/>
          </a:xfrm>
          <a:prstGeom prst="rect">
            <a:avLst/>
          </a:prstGeom>
        </p:spPr>
      </p:pic>
      <p:sp>
        <p:nvSpPr>
          <p:cNvPr id="9" name="Rectangle 8"/>
          <p:cNvSpPr/>
          <p:nvPr/>
        </p:nvSpPr>
        <p:spPr>
          <a:xfrm>
            <a:off x="0" y="6674367"/>
            <a:ext cx="6455354" cy="325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dirty="0">
                <a:solidFill>
                  <a:schemeClr val="tx1"/>
                </a:solidFill>
              </a:rPr>
              <a:t>Daniel Thomas, Smoking in developing countries : a health risk and a factor in poverty, </a:t>
            </a:r>
            <a:r>
              <a:rPr lang="fr-FR" sz="1000" b="1" dirty="0">
                <a:solidFill>
                  <a:schemeClr val="tx1"/>
                </a:solidFill>
              </a:rPr>
              <a:t>Bulletin de l'Académie Nationale de Médecine, Volume 195, Issue 6, </a:t>
            </a:r>
            <a:r>
              <a:rPr lang="fr-FR" sz="1000" b="1" dirty="0" err="1">
                <a:solidFill>
                  <a:schemeClr val="tx1"/>
                </a:solidFill>
              </a:rPr>
              <a:t>June</a:t>
            </a:r>
            <a:r>
              <a:rPr lang="fr-FR" sz="1000" b="1" dirty="0">
                <a:solidFill>
                  <a:schemeClr val="tx1"/>
                </a:solidFill>
              </a:rPr>
              <a:t> 2011, Pages 1255-1268</a:t>
            </a:r>
          </a:p>
          <a:p>
            <a:pPr algn="ctr"/>
            <a:endParaRPr lang="fr-FR" dirty="0"/>
          </a:p>
        </p:txBody>
      </p:sp>
    </p:spTree>
    <p:extLst>
      <p:ext uri="{BB962C8B-B14F-4D97-AF65-F5344CB8AC3E}">
        <p14:creationId xmlns:p14="http://schemas.microsoft.com/office/powerpoint/2010/main" val="2442948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a:t>
            </a:r>
            <a:r>
              <a:rPr lang="fr-FR" sz="2400" b="1" dirty="0">
                <a:solidFill>
                  <a:schemeClr val="tx1"/>
                </a:solidFill>
              </a:rPr>
              <a:t>de la consommation tabagique </a:t>
            </a:r>
            <a:endParaRPr lang="fr-FR" sz="2400" b="1" dirty="0" smtClean="0">
              <a:solidFill>
                <a:schemeClr val="tx1"/>
              </a:solidFill>
            </a:endParaRPr>
          </a:p>
        </p:txBody>
      </p:sp>
      <p:pic>
        <p:nvPicPr>
          <p:cNvPr id="5" name="Image 4"/>
          <p:cNvPicPr>
            <a:picLocks noChangeAspect="1"/>
          </p:cNvPicPr>
          <p:nvPr/>
        </p:nvPicPr>
        <p:blipFill rotWithShape="1">
          <a:blip r:embed="rId3"/>
          <a:srcRect r="30665" b="43694"/>
          <a:stretch/>
        </p:blipFill>
        <p:spPr>
          <a:xfrm>
            <a:off x="4582509" y="1892520"/>
            <a:ext cx="6564313" cy="4876142"/>
          </a:xfrm>
          <a:prstGeom prst="rect">
            <a:avLst/>
          </a:prstGeom>
        </p:spPr>
      </p:pic>
      <p:sp>
        <p:nvSpPr>
          <p:cNvPr id="6" name="Ellipse 5"/>
          <p:cNvSpPr/>
          <p:nvPr/>
        </p:nvSpPr>
        <p:spPr>
          <a:xfrm>
            <a:off x="4384427" y="5570482"/>
            <a:ext cx="6960476" cy="273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4384427" y="6001407"/>
            <a:ext cx="7166442" cy="2942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0064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de la consommation tabagique </a:t>
            </a:r>
          </a:p>
        </p:txBody>
      </p:sp>
      <p:pic>
        <p:nvPicPr>
          <p:cNvPr id="2" name="Image 1"/>
          <p:cNvPicPr>
            <a:picLocks noChangeAspect="1"/>
          </p:cNvPicPr>
          <p:nvPr/>
        </p:nvPicPr>
        <p:blipFill rotWithShape="1">
          <a:blip r:embed="rId3"/>
          <a:srcRect l="-1" t="13221" r="32832" b="81570"/>
          <a:stretch/>
        </p:blipFill>
        <p:spPr>
          <a:xfrm>
            <a:off x="5044964" y="1902177"/>
            <a:ext cx="5927836" cy="460023"/>
          </a:xfrm>
          <a:prstGeom prst="rect">
            <a:avLst/>
          </a:prstGeom>
        </p:spPr>
      </p:pic>
      <p:pic>
        <p:nvPicPr>
          <p:cNvPr id="3" name="Image 2"/>
          <p:cNvPicPr>
            <a:picLocks noChangeAspect="1"/>
          </p:cNvPicPr>
          <p:nvPr/>
        </p:nvPicPr>
        <p:blipFill>
          <a:blip r:embed="rId4"/>
          <a:stretch>
            <a:fillRect/>
          </a:stretch>
        </p:blipFill>
        <p:spPr>
          <a:xfrm>
            <a:off x="5044963" y="2333296"/>
            <a:ext cx="6157938" cy="4611790"/>
          </a:xfrm>
          <a:prstGeom prst="rect">
            <a:avLst/>
          </a:prstGeom>
        </p:spPr>
      </p:pic>
      <p:sp>
        <p:nvSpPr>
          <p:cNvPr id="8" name="Ellipse 7"/>
          <p:cNvSpPr/>
          <p:nvPr/>
        </p:nvSpPr>
        <p:spPr>
          <a:xfrm>
            <a:off x="4656081" y="5633544"/>
            <a:ext cx="6705601" cy="357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9681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III: Caractéristique de la consommation tabagique </a:t>
            </a:r>
          </a:p>
        </p:txBody>
      </p:sp>
      <p:pic>
        <p:nvPicPr>
          <p:cNvPr id="2" name="Image 1"/>
          <p:cNvPicPr>
            <a:picLocks noChangeAspect="1"/>
          </p:cNvPicPr>
          <p:nvPr/>
        </p:nvPicPr>
        <p:blipFill rotWithShape="1">
          <a:blip r:embed="rId3"/>
          <a:srcRect l="-1" t="13221" r="32832" b="81570"/>
          <a:stretch/>
        </p:blipFill>
        <p:spPr>
          <a:xfrm>
            <a:off x="5044964" y="1902177"/>
            <a:ext cx="5927836" cy="460023"/>
          </a:xfrm>
          <a:prstGeom prst="rect">
            <a:avLst/>
          </a:prstGeom>
        </p:spPr>
      </p:pic>
      <p:pic>
        <p:nvPicPr>
          <p:cNvPr id="3" name="Image 2"/>
          <p:cNvPicPr>
            <a:picLocks noChangeAspect="1"/>
          </p:cNvPicPr>
          <p:nvPr/>
        </p:nvPicPr>
        <p:blipFill>
          <a:blip r:embed="rId4"/>
          <a:stretch>
            <a:fillRect/>
          </a:stretch>
        </p:blipFill>
        <p:spPr>
          <a:xfrm>
            <a:off x="5044963" y="2333296"/>
            <a:ext cx="6157938" cy="4611790"/>
          </a:xfrm>
          <a:prstGeom prst="rect">
            <a:avLst/>
          </a:prstGeom>
        </p:spPr>
      </p:pic>
      <p:sp>
        <p:nvSpPr>
          <p:cNvPr id="8" name="Ellipse 7"/>
          <p:cNvSpPr/>
          <p:nvPr/>
        </p:nvSpPr>
        <p:spPr>
          <a:xfrm>
            <a:off x="4648199" y="6117772"/>
            <a:ext cx="6705601"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5656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IV: Autres substances associées au tabac </a:t>
            </a:r>
          </a:p>
        </p:txBody>
      </p:sp>
      <p:pic>
        <p:nvPicPr>
          <p:cNvPr id="5" name="Image 4"/>
          <p:cNvPicPr>
            <a:picLocks noChangeAspect="1"/>
          </p:cNvPicPr>
          <p:nvPr/>
        </p:nvPicPr>
        <p:blipFill rotWithShape="1">
          <a:blip r:embed="rId3"/>
          <a:srcRect r="29107" b="8353"/>
          <a:stretch/>
        </p:blipFill>
        <p:spPr>
          <a:xfrm>
            <a:off x="4508938" y="2333297"/>
            <a:ext cx="6676826" cy="3362622"/>
          </a:xfrm>
          <a:prstGeom prst="rect">
            <a:avLst/>
          </a:prstGeom>
        </p:spPr>
      </p:pic>
      <p:sp>
        <p:nvSpPr>
          <p:cNvPr id="6" name="Ellipse 5"/>
          <p:cNvSpPr/>
          <p:nvPr/>
        </p:nvSpPr>
        <p:spPr>
          <a:xfrm>
            <a:off x="4309240" y="3552497"/>
            <a:ext cx="6726621" cy="32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2834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Tableau IV: Autres substances associées au tabac </a:t>
            </a:r>
          </a:p>
        </p:txBody>
      </p:sp>
      <p:pic>
        <p:nvPicPr>
          <p:cNvPr id="5" name="Image 4"/>
          <p:cNvPicPr>
            <a:picLocks noChangeAspect="1"/>
          </p:cNvPicPr>
          <p:nvPr/>
        </p:nvPicPr>
        <p:blipFill rotWithShape="1">
          <a:blip r:embed="rId3"/>
          <a:srcRect r="29107" b="8353"/>
          <a:stretch/>
        </p:blipFill>
        <p:spPr>
          <a:xfrm>
            <a:off x="4508938" y="2333297"/>
            <a:ext cx="6676826" cy="3362622"/>
          </a:xfrm>
          <a:prstGeom prst="rect">
            <a:avLst/>
          </a:prstGeom>
        </p:spPr>
      </p:pic>
      <p:sp>
        <p:nvSpPr>
          <p:cNvPr id="6" name="Ellipse 5"/>
          <p:cNvSpPr/>
          <p:nvPr/>
        </p:nvSpPr>
        <p:spPr>
          <a:xfrm>
            <a:off x="4288220" y="4174086"/>
            <a:ext cx="6726621" cy="397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8071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2" name="Espace réservé du contenu 1"/>
          <p:cNvSpPr>
            <a:spLocks noGrp="1"/>
          </p:cNvSpPr>
          <p:nvPr>
            <p:ph idx="1"/>
          </p:nvPr>
        </p:nvSpPr>
        <p:spPr/>
        <p:txBody>
          <a:bodyPr>
            <a:normAutofit/>
          </a:bodyPr>
          <a:lstStyle/>
          <a:p>
            <a:pPr marL="0" indent="0">
              <a:spcBef>
                <a:spcPts val="1200"/>
              </a:spcBef>
              <a:buNone/>
            </a:pPr>
            <a:endParaRPr lang="fr-FR" dirty="0" smtClean="0"/>
          </a:p>
          <a:p>
            <a:pPr marL="0" indent="0">
              <a:spcBef>
                <a:spcPts val="1200"/>
              </a:spcBef>
              <a:buNone/>
            </a:pPr>
            <a:r>
              <a:rPr lang="fr-FR" dirty="0" smtClean="0"/>
              <a:t>Dépense hebdomadaire consacrée au tabagisme : </a:t>
            </a:r>
            <a:r>
              <a:rPr lang="fr-FR" dirty="0" smtClean="0">
                <a:solidFill>
                  <a:srgbClr val="FF0000"/>
                </a:solidFill>
              </a:rPr>
              <a:t>3319,52 francs CFA</a:t>
            </a:r>
          </a:p>
          <a:p>
            <a:pPr marL="0" indent="0">
              <a:buNone/>
            </a:pPr>
            <a:endParaRPr lang="fr-FR" dirty="0" smtClean="0"/>
          </a:p>
          <a:p>
            <a:pPr marL="0" indent="0">
              <a:buNone/>
            </a:pPr>
            <a:r>
              <a:rPr lang="fr-FR" dirty="0" smtClean="0">
                <a:solidFill>
                  <a:srgbClr val="FF0000"/>
                </a:solidFill>
              </a:rPr>
              <a:t>Revenu mensuel inférieur à 100.000 francs CFA </a:t>
            </a:r>
            <a:r>
              <a:rPr lang="fr-FR" dirty="0" smtClean="0"/>
              <a:t>pour 54,16%</a:t>
            </a:r>
          </a:p>
          <a:p>
            <a:endParaRPr lang="fr-FR" dirty="0"/>
          </a:p>
        </p:txBody>
      </p:sp>
    </p:spTree>
    <p:extLst>
      <p:ext uri="{BB962C8B-B14F-4D97-AF65-F5344CB8AC3E}">
        <p14:creationId xmlns:p14="http://schemas.microsoft.com/office/powerpoint/2010/main" val="200482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just">
              <a:spcAft>
                <a:spcPts val="600"/>
              </a:spcAft>
              <a:buNone/>
            </a:pPr>
            <a:r>
              <a:rPr lang="fr-FR" dirty="0" smtClean="0">
                <a:solidFill>
                  <a:srgbClr val="FF0000"/>
                </a:solidFill>
              </a:rPr>
              <a:t>Tabagisme féminin </a:t>
            </a:r>
            <a:r>
              <a:rPr lang="fr-FR" dirty="0" smtClean="0"/>
              <a:t>= </a:t>
            </a:r>
            <a:r>
              <a:rPr lang="fr-FR" dirty="0" smtClean="0">
                <a:solidFill>
                  <a:srgbClr val="FF0000"/>
                </a:solidFill>
              </a:rPr>
              <a:t>réalité au Burkina Faso </a:t>
            </a:r>
            <a:r>
              <a:rPr lang="fr-FR" dirty="0" smtClean="0"/>
              <a:t>( Prévalence 7,2% en 2018) </a:t>
            </a:r>
          </a:p>
          <a:p>
            <a:pPr marL="0" indent="0" algn="just">
              <a:spcAft>
                <a:spcPts val="600"/>
              </a:spcAft>
              <a:buNone/>
            </a:pPr>
            <a:r>
              <a:rPr lang="fr-FR" dirty="0" smtClean="0"/>
              <a:t>Cependant, </a:t>
            </a:r>
            <a:r>
              <a:rPr lang="fr-FR" dirty="0" smtClean="0">
                <a:solidFill>
                  <a:srgbClr val="FF0000"/>
                </a:solidFill>
              </a:rPr>
              <a:t>très peu de femme demandeuses d’aide </a:t>
            </a:r>
            <a:r>
              <a:rPr lang="fr-FR" dirty="0" smtClean="0"/>
              <a:t>au sevrage tabagique:</a:t>
            </a:r>
          </a:p>
          <a:p>
            <a:pPr marL="0" indent="0" algn="just">
              <a:spcAft>
                <a:spcPts val="1200"/>
              </a:spcAft>
              <a:buNone/>
            </a:pPr>
            <a:r>
              <a:rPr lang="fr-FR" dirty="0" smtClean="0"/>
              <a:t>			Probablement, </a:t>
            </a:r>
            <a:r>
              <a:rPr lang="fr-FR" dirty="0" smtClean="0">
                <a:solidFill>
                  <a:srgbClr val="FF0000"/>
                </a:solidFill>
              </a:rPr>
              <a:t>peur des préjugés </a:t>
            </a:r>
            <a:r>
              <a:rPr lang="fr-FR" dirty="0" smtClean="0"/>
              <a:t>car le 					tabagisme féminin (tabac fumé) = </a:t>
            </a:r>
            <a:r>
              <a:rPr lang="fr-FR" dirty="0" smtClean="0">
                <a:solidFill>
                  <a:srgbClr val="FF0000"/>
                </a:solidFill>
              </a:rPr>
              <a:t>tabou 					tenace dans nos sociétés </a:t>
            </a:r>
            <a:r>
              <a:rPr lang="fr-FR" dirty="0" smtClean="0"/>
              <a:t>africaines</a:t>
            </a:r>
          </a:p>
          <a:p>
            <a:pPr marL="0" indent="0" algn="just">
              <a:buNone/>
            </a:pPr>
            <a:r>
              <a:rPr lang="fr-FR" dirty="0" smtClean="0"/>
              <a:t>Etude abidjanaise: majorité des fumeuses se cache lors de leur intoxication au tabac </a:t>
            </a:r>
          </a:p>
          <a:p>
            <a:pPr marL="0" indent="0" algn="just">
              <a:buNone/>
            </a:pPr>
            <a:endParaRPr lang="fr-FR" dirty="0" smtClean="0"/>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smtClean="0">
                <a:solidFill>
                  <a:sysClr val="windowText" lastClr="000000"/>
                </a:solidFill>
                <a:latin typeface="Calibri"/>
              </a:rPr>
              <a:t>COMMENTAIRE </a:t>
            </a:r>
            <a:endParaRPr lang="en-US" sz="3197" b="1" kern="0" dirty="0">
              <a:solidFill>
                <a:sysClr val="windowText" lastClr="000000"/>
              </a:solidFill>
              <a:latin typeface="Calibri"/>
            </a:endParaRPr>
          </a:p>
        </p:txBody>
      </p:sp>
    </p:spTree>
    <p:extLst>
      <p:ext uri="{BB962C8B-B14F-4D97-AF65-F5344CB8AC3E}">
        <p14:creationId xmlns:p14="http://schemas.microsoft.com/office/powerpoint/2010/main" val="3738502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just">
              <a:buNone/>
            </a:pPr>
            <a:r>
              <a:rPr lang="fr-FR" sz="3000" dirty="0" smtClean="0"/>
              <a:t>Un peu plus d’1/4 des sujets était orienté par leur médecin traitant </a:t>
            </a:r>
            <a:endParaRPr lang="fr-FR" sz="3000" dirty="0"/>
          </a:p>
          <a:p>
            <a:pPr marL="0" indent="0" algn="just">
              <a:buNone/>
            </a:pPr>
            <a:r>
              <a:rPr lang="fr-FR" sz="3000" dirty="0" smtClean="0"/>
              <a:t>Ce </a:t>
            </a:r>
            <a:r>
              <a:rPr lang="fr-FR" sz="3000" dirty="0" smtClean="0">
                <a:solidFill>
                  <a:srgbClr val="FF0000"/>
                </a:solidFill>
              </a:rPr>
              <a:t>faible taux d’implication des médecins </a:t>
            </a:r>
            <a:r>
              <a:rPr lang="fr-FR" sz="3000" dirty="0" smtClean="0"/>
              <a:t>dans l’accompagnement des tabagiques ≈ </a:t>
            </a:r>
          </a:p>
          <a:p>
            <a:pPr marL="0" indent="0" algn="just">
              <a:buNone/>
            </a:pPr>
            <a:r>
              <a:rPr lang="fr-FR" sz="3000" dirty="0"/>
              <a:t>	</a:t>
            </a:r>
            <a:r>
              <a:rPr lang="fr-FR" sz="3000" dirty="0" smtClean="0"/>
              <a:t>		</a:t>
            </a:r>
            <a:r>
              <a:rPr lang="fr-FR" sz="3000" dirty="0" smtClean="0">
                <a:solidFill>
                  <a:srgbClr val="FF0000"/>
                </a:solidFill>
              </a:rPr>
              <a:t>Dépistage non systématique </a:t>
            </a:r>
            <a:r>
              <a:rPr lang="fr-FR" sz="3000" dirty="0" smtClean="0"/>
              <a:t>du tabagisme chez 			leurs patients </a:t>
            </a:r>
          </a:p>
          <a:p>
            <a:pPr marL="0" indent="0" algn="just">
              <a:buNone/>
            </a:pPr>
            <a:endParaRPr lang="fr-FR" sz="3000" dirty="0" smtClean="0"/>
          </a:p>
          <a:p>
            <a:pPr marL="0" indent="0" algn="just">
              <a:buNone/>
            </a:pPr>
            <a:r>
              <a:rPr lang="fr-FR" sz="3000" dirty="0" smtClean="0"/>
              <a:t>			Manque d’information sur </a:t>
            </a:r>
            <a:r>
              <a:rPr lang="fr-FR" sz="3000" dirty="0" smtClean="0">
                <a:solidFill>
                  <a:srgbClr val="FF0000"/>
                </a:solidFill>
              </a:rPr>
              <a:t>l’existence de cette 				nouvelle unité </a:t>
            </a:r>
            <a:r>
              <a:rPr lang="fr-FR" sz="3000" dirty="0" smtClean="0"/>
              <a:t>(2017)</a:t>
            </a:r>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smtClean="0">
                <a:solidFill>
                  <a:sysClr val="windowText" lastClr="000000"/>
                </a:solidFill>
                <a:latin typeface="Calibri"/>
              </a:rPr>
              <a:t>COMMENTAIRE </a:t>
            </a:r>
            <a:endParaRPr lang="en-US" sz="3197" b="1" kern="0" dirty="0">
              <a:solidFill>
                <a:sysClr val="windowText" lastClr="000000"/>
              </a:solidFill>
              <a:latin typeface="Calibri"/>
            </a:endParaRPr>
          </a:p>
        </p:txBody>
      </p:sp>
    </p:spTree>
    <p:extLst>
      <p:ext uri="{BB962C8B-B14F-4D97-AF65-F5344CB8AC3E}">
        <p14:creationId xmlns:p14="http://schemas.microsoft.com/office/powerpoint/2010/main" val="2178955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just">
              <a:buNone/>
            </a:pPr>
            <a:r>
              <a:rPr lang="fr-FR" dirty="0" smtClean="0">
                <a:solidFill>
                  <a:srgbClr val="FF0000"/>
                </a:solidFill>
              </a:rPr>
              <a:t>Tabac fumé= apanage </a:t>
            </a:r>
            <a:r>
              <a:rPr lang="fr-FR" dirty="0">
                <a:solidFill>
                  <a:srgbClr val="FF0000"/>
                </a:solidFill>
              </a:rPr>
              <a:t>des femmes instruites </a:t>
            </a:r>
            <a:r>
              <a:rPr lang="fr-FR" dirty="0"/>
              <a:t>(niveau secondaire et </a:t>
            </a:r>
            <a:r>
              <a:rPr lang="fr-FR" dirty="0" smtClean="0"/>
              <a:t>supérieur): </a:t>
            </a:r>
          </a:p>
          <a:p>
            <a:pPr marL="0" indent="0" algn="just">
              <a:buNone/>
            </a:pPr>
            <a:endParaRPr lang="fr-FR" dirty="0" smtClean="0"/>
          </a:p>
          <a:p>
            <a:pPr marL="0" indent="0" algn="just">
              <a:buNone/>
            </a:pPr>
            <a:r>
              <a:rPr lang="fr-FR" dirty="0" smtClean="0"/>
              <a:t>             </a:t>
            </a:r>
            <a:r>
              <a:rPr lang="fr-FR" dirty="0"/>
              <a:t>	</a:t>
            </a:r>
            <a:r>
              <a:rPr lang="fr-FR" dirty="0" smtClean="0"/>
              <a:t>- Plus </a:t>
            </a:r>
            <a:r>
              <a:rPr lang="fr-FR" dirty="0"/>
              <a:t>facilement exposées à l’</a:t>
            </a:r>
            <a:r>
              <a:rPr lang="fr-FR" dirty="0">
                <a:solidFill>
                  <a:srgbClr val="FF0000"/>
                </a:solidFill>
              </a:rPr>
              <a:t>impact négatif de la publicité</a:t>
            </a:r>
            <a:r>
              <a:rPr lang="fr-FR" dirty="0"/>
              <a:t> des industries du </a:t>
            </a:r>
            <a:r>
              <a:rPr lang="fr-FR" dirty="0" smtClean="0"/>
              <a:t>tabac</a:t>
            </a:r>
          </a:p>
          <a:p>
            <a:pPr marL="0" indent="0" algn="just">
              <a:buNone/>
            </a:pPr>
            <a:endParaRPr lang="fr-FR" dirty="0" smtClean="0"/>
          </a:p>
          <a:p>
            <a:pPr marL="0" indent="0" algn="just">
              <a:buNone/>
            </a:pPr>
            <a:r>
              <a:rPr lang="fr-FR" dirty="0" smtClean="0"/>
              <a:t>	           - </a:t>
            </a:r>
            <a:r>
              <a:rPr lang="fr-FR" dirty="0" smtClean="0">
                <a:solidFill>
                  <a:srgbClr val="FF0000"/>
                </a:solidFill>
              </a:rPr>
              <a:t>Partisante </a:t>
            </a:r>
            <a:r>
              <a:rPr lang="fr-FR" dirty="0">
                <a:solidFill>
                  <a:srgbClr val="FF0000"/>
                </a:solidFill>
              </a:rPr>
              <a:t>de l’émancipation de la femme </a:t>
            </a:r>
            <a:r>
              <a:rPr lang="fr-FR" dirty="0"/>
              <a:t>et de l’égalité des sexes, adopteraient également plus facilement le comportement des hommes tels que le </a:t>
            </a:r>
            <a:r>
              <a:rPr lang="fr-FR" dirty="0" smtClean="0"/>
              <a:t>tabagisme</a:t>
            </a:r>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smtClean="0">
                <a:solidFill>
                  <a:sysClr val="windowText" lastClr="000000"/>
                </a:solidFill>
                <a:latin typeface="Calibri"/>
              </a:rPr>
              <a:t>COMMENTAIRE </a:t>
            </a:r>
            <a:endParaRPr lang="en-US" sz="3197" b="1" kern="0" dirty="0">
              <a:solidFill>
                <a:sysClr val="windowText" lastClr="000000"/>
              </a:solidFill>
              <a:latin typeface="Calibri"/>
            </a:endParaRPr>
          </a:p>
        </p:txBody>
      </p:sp>
    </p:spTree>
    <p:extLst>
      <p:ext uri="{BB962C8B-B14F-4D97-AF65-F5344CB8AC3E}">
        <p14:creationId xmlns:p14="http://schemas.microsoft.com/office/powerpoint/2010/main" val="222878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just">
              <a:buNone/>
            </a:pPr>
            <a:r>
              <a:rPr lang="fr-FR" dirty="0">
                <a:solidFill>
                  <a:srgbClr val="FF0000"/>
                </a:solidFill>
              </a:rPr>
              <a:t>P</a:t>
            </a:r>
            <a:r>
              <a:rPr lang="fr-FR" dirty="0" smtClean="0">
                <a:solidFill>
                  <a:srgbClr val="FF0000"/>
                </a:solidFill>
              </a:rPr>
              <a:t>rofil des demandeuses d’aide au sevrage tabagique </a:t>
            </a:r>
            <a:r>
              <a:rPr lang="fr-FR" dirty="0" smtClean="0"/>
              <a:t>= </a:t>
            </a:r>
          </a:p>
          <a:p>
            <a:pPr marL="0" indent="0" algn="just">
              <a:buNone/>
            </a:pPr>
            <a:r>
              <a:rPr lang="fr-FR" dirty="0"/>
              <a:t>	</a:t>
            </a:r>
            <a:r>
              <a:rPr lang="fr-FR" dirty="0" smtClean="0"/>
              <a:t>	</a:t>
            </a:r>
          </a:p>
          <a:p>
            <a:pPr marL="0" indent="0" algn="just">
              <a:buNone/>
            </a:pPr>
            <a:r>
              <a:rPr lang="fr-FR" dirty="0"/>
              <a:t>	</a:t>
            </a:r>
            <a:r>
              <a:rPr lang="fr-FR" b="1" dirty="0" smtClean="0"/>
              <a:t>Adulte jeune</a:t>
            </a:r>
            <a:r>
              <a:rPr lang="fr-FR" dirty="0" smtClean="0"/>
              <a:t>, </a:t>
            </a:r>
            <a:r>
              <a:rPr lang="fr-FR" b="1" dirty="0" smtClean="0"/>
              <a:t>instruite,</a:t>
            </a:r>
            <a:r>
              <a:rPr lang="fr-FR" dirty="0" smtClean="0"/>
              <a:t> </a:t>
            </a:r>
            <a:r>
              <a:rPr lang="fr-FR" b="1" dirty="0" smtClean="0"/>
              <a:t>anxieuse</a:t>
            </a:r>
            <a:r>
              <a:rPr lang="fr-FR" dirty="0" smtClean="0"/>
              <a:t>, avec des </a:t>
            </a:r>
            <a:r>
              <a:rPr lang="fr-FR" b="1" dirty="0" smtClean="0"/>
              <a:t>antécédents de 		pathologie cardiovasculaire</a:t>
            </a:r>
            <a:r>
              <a:rPr lang="fr-FR" dirty="0" smtClean="0"/>
              <a:t> essentiellement et de </a:t>
            </a:r>
            <a:r>
              <a:rPr lang="fr-FR" b="1" dirty="0" smtClean="0"/>
              <a:t>niveau 		économique modeste</a:t>
            </a:r>
          </a:p>
          <a:p>
            <a:pPr algn="ctr">
              <a:buNone/>
            </a:pPr>
            <a:endParaRPr lang="fr-FR" dirty="0"/>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CONCLUSION</a:t>
            </a:r>
          </a:p>
        </p:txBody>
      </p:sp>
    </p:spTree>
    <p:extLst>
      <p:ext uri="{BB962C8B-B14F-4D97-AF65-F5344CB8AC3E}">
        <p14:creationId xmlns:p14="http://schemas.microsoft.com/office/powerpoint/2010/main" val="5366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dirty="0" smtClean="0"/>
              <a:t>Pays industrialisé: Prévalence du tabagisme féminin ≈ masculin</a:t>
            </a:r>
          </a:p>
          <a:p>
            <a:pPr>
              <a:buNone/>
            </a:pPr>
            <a:endParaRPr lang="fr-FR" dirty="0"/>
          </a:p>
          <a:p>
            <a:pPr>
              <a:buNone/>
            </a:pPr>
            <a:r>
              <a:rPr lang="fr-FR" dirty="0" smtClean="0"/>
              <a:t>En Afrique, particulièrement au </a:t>
            </a:r>
            <a:r>
              <a:rPr lang="fr-FR" b="1" dirty="0" smtClean="0"/>
              <a:t>Burkina Faso</a:t>
            </a:r>
            <a:r>
              <a:rPr lang="fr-FR" dirty="0" smtClean="0"/>
              <a:t>:</a:t>
            </a:r>
          </a:p>
          <a:p>
            <a:pPr marL="0" indent="0">
              <a:buNone/>
            </a:pPr>
            <a:r>
              <a:rPr lang="fr-FR" dirty="0"/>
              <a:t>	</a:t>
            </a:r>
            <a:r>
              <a:rPr lang="fr-FR" dirty="0" smtClean="0"/>
              <a:t>Tabac consommé sous </a:t>
            </a:r>
            <a:r>
              <a:rPr lang="fr-FR" dirty="0" smtClean="0">
                <a:solidFill>
                  <a:srgbClr val="FF0000"/>
                </a:solidFill>
              </a:rPr>
              <a:t>forme chiqué </a:t>
            </a:r>
            <a:r>
              <a:rPr lang="fr-FR" dirty="0" smtClean="0"/>
              <a:t>parait normal aussi bien 	 	pour les femmes que pour les hommes, </a:t>
            </a:r>
          </a:p>
          <a:p>
            <a:pPr>
              <a:buNone/>
            </a:pPr>
            <a:r>
              <a:rPr lang="fr-FR" dirty="0" smtClean="0"/>
              <a:t>						</a:t>
            </a:r>
            <a:r>
              <a:rPr lang="fr-FR" sz="6600" dirty="0" smtClean="0">
                <a:solidFill>
                  <a:srgbClr val="FF0000"/>
                </a:solidFill>
              </a:rPr>
              <a:t>≠</a:t>
            </a:r>
          </a:p>
          <a:p>
            <a:pPr>
              <a:buNone/>
            </a:pPr>
            <a:r>
              <a:rPr lang="fr-FR" dirty="0" smtClean="0"/>
              <a:t>		</a:t>
            </a:r>
            <a:r>
              <a:rPr lang="fr-FR" dirty="0" smtClean="0">
                <a:solidFill>
                  <a:srgbClr val="FF0000"/>
                </a:solidFill>
              </a:rPr>
              <a:t>Tabac fumé </a:t>
            </a:r>
            <a:r>
              <a:rPr lang="fr-FR" dirty="0" smtClean="0"/>
              <a:t>par une femme reste encore très mal perçu dans 	nos sociétés traditionnelles </a:t>
            </a:r>
            <a:endParaRPr lang="fr-FR" dirty="0" smtClean="0">
              <a:solidFill>
                <a:srgbClr val="FF0000"/>
              </a:solidFill>
            </a:endParaRPr>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INTRODUCTION </a:t>
            </a:r>
          </a:p>
        </p:txBody>
      </p:sp>
    </p:spTree>
    <p:extLst>
      <p:ext uri="{BB962C8B-B14F-4D97-AF65-F5344CB8AC3E}">
        <p14:creationId xmlns:p14="http://schemas.microsoft.com/office/powerpoint/2010/main" val="3909131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xfrm>
            <a:off x="974834" y="291553"/>
            <a:ext cx="10515600" cy="1325563"/>
          </a:xfrm>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smtClean="0">
                <a:solidFill>
                  <a:sysClr val="windowText" lastClr="000000"/>
                </a:solidFill>
                <a:latin typeface="Calibri"/>
              </a:rPr>
              <a:t>MERCI</a:t>
            </a:r>
            <a:endParaRPr lang="en-US" sz="3197" b="1" kern="0" dirty="0">
              <a:solidFill>
                <a:sysClr val="windowText" lastClr="000000"/>
              </a:solidFill>
              <a:latin typeface="Calibri"/>
            </a:endParaRPr>
          </a:p>
        </p:txBody>
      </p:sp>
      <p:pic>
        <p:nvPicPr>
          <p:cNvPr id="2" name="Image 1"/>
          <p:cNvPicPr>
            <a:picLocks noChangeAspect="1"/>
          </p:cNvPicPr>
          <p:nvPr/>
        </p:nvPicPr>
        <p:blipFill>
          <a:blip r:embed="rId3"/>
          <a:stretch>
            <a:fillRect/>
          </a:stretch>
        </p:blipFill>
        <p:spPr>
          <a:xfrm>
            <a:off x="1881352" y="1710819"/>
            <a:ext cx="8639503" cy="5034912"/>
          </a:xfrm>
          <a:prstGeom prst="rect">
            <a:avLst/>
          </a:prstGeom>
        </p:spPr>
      </p:pic>
    </p:spTree>
    <p:extLst>
      <p:ext uri="{BB962C8B-B14F-4D97-AF65-F5344CB8AC3E}">
        <p14:creationId xmlns:p14="http://schemas.microsoft.com/office/powerpoint/2010/main" val="4217358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nSpc>
                <a:spcPct val="150000"/>
              </a:lnSpc>
              <a:buNone/>
            </a:pPr>
            <a:endParaRPr lang="fr-FR" b="1" dirty="0"/>
          </a:p>
          <a:p>
            <a:pPr marL="0" indent="0">
              <a:lnSpc>
                <a:spcPct val="150000"/>
              </a:lnSpc>
              <a:buNone/>
            </a:pPr>
            <a:r>
              <a:rPr lang="fr-FR" b="1" dirty="0" smtClean="0"/>
              <a:t>Décrire le profil des demandeuses d’aide au sevrage tabagique à l’unité de sevrage tabagique de Ouagadougou</a:t>
            </a:r>
          </a:p>
          <a:p>
            <a:endParaRPr lang="fr-FR" dirty="0"/>
          </a:p>
          <a:p>
            <a:pPr>
              <a:buNone/>
            </a:pPr>
            <a:r>
              <a:rPr lang="fr-FR" dirty="0" smtClean="0"/>
              <a:t>    </a:t>
            </a:r>
          </a:p>
          <a:p>
            <a:pPr>
              <a:buNone/>
            </a:pPr>
            <a:r>
              <a:rPr lang="fr-FR" dirty="0"/>
              <a:t>	</a:t>
            </a:r>
          </a:p>
          <a:p>
            <a:endParaRPr lang="fr-FR" dirty="0"/>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OBECTIFS </a:t>
            </a:r>
          </a:p>
        </p:txBody>
      </p:sp>
    </p:spTree>
    <p:extLst>
      <p:ext uri="{BB962C8B-B14F-4D97-AF65-F5344CB8AC3E}">
        <p14:creationId xmlns:p14="http://schemas.microsoft.com/office/powerpoint/2010/main" val="831287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spcAft>
                <a:spcPts val="1200"/>
              </a:spcAft>
              <a:buNone/>
            </a:pPr>
            <a:r>
              <a:rPr lang="fr-FR" dirty="0" smtClean="0"/>
              <a:t>Etude déroulée </a:t>
            </a:r>
            <a:r>
              <a:rPr lang="fr-FR" dirty="0"/>
              <a:t>à </a:t>
            </a:r>
            <a:r>
              <a:rPr lang="fr-FR" dirty="0">
                <a:solidFill>
                  <a:srgbClr val="FF0000"/>
                </a:solidFill>
              </a:rPr>
              <a:t>l’unité d’aide au sevrage tabagique </a:t>
            </a:r>
            <a:r>
              <a:rPr lang="fr-FR" dirty="0" smtClean="0"/>
              <a:t>de Ouagadougou (unité </a:t>
            </a:r>
            <a:r>
              <a:rPr lang="fr-FR" dirty="0"/>
              <a:t>rattachée au service de </a:t>
            </a:r>
            <a:r>
              <a:rPr lang="fr-FR" dirty="0" smtClean="0"/>
              <a:t>pneumologie/CHU </a:t>
            </a:r>
            <a:r>
              <a:rPr lang="fr-FR" dirty="0" err="1"/>
              <a:t>Yalgado</a:t>
            </a:r>
            <a:r>
              <a:rPr lang="fr-FR" dirty="0"/>
              <a:t> Ouédraogo ) </a:t>
            </a:r>
            <a:endParaRPr lang="fr-FR" dirty="0" smtClean="0"/>
          </a:p>
          <a:p>
            <a:pPr>
              <a:spcAft>
                <a:spcPts val="1200"/>
              </a:spcAft>
              <a:buNone/>
            </a:pPr>
            <a:r>
              <a:rPr lang="fr-FR" dirty="0" smtClean="0"/>
              <a:t>Etude</a:t>
            </a:r>
            <a:r>
              <a:rPr lang="fr-FR" b="1" dirty="0" smtClean="0"/>
              <a:t> </a:t>
            </a:r>
            <a:r>
              <a:rPr lang="fr-FR" dirty="0" smtClean="0">
                <a:solidFill>
                  <a:srgbClr val="FF0000"/>
                </a:solidFill>
              </a:rPr>
              <a:t>rétrospective</a:t>
            </a:r>
            <a:r>
              <a:rPr lang="fr-FR" dirty="0" smtClean="0"/>
              <a:t> à visée </a:t>
            </a:r>
            <a:r>
              <a:rPr lang="fr-FR" dirty="0" smtClean="0">
                <a:solidFill>
                  <a:srgbClr val="FF0000"/>
                </a:solidFill>
              </a:rPr>
              <a:t>descriptive</a:t>
            </a:r>
          </a:p>
          <a:p>
            <a:pPr marL="0" indent="0" algn="just">
              <a:spcAft>
                <a:spcPts val="1200"/>
              </a:spcAft>
              <a:buNone/>
            </a:pPr>
            <a:r>
              <a:rPr lang="fr-FR" dirty="0" smtClean="0"/>
              <a:t>Dossiers de consultation d’aide au sevrage tabagique des consommatrices de tabac reçues du 05 Mai 2017 au 05 Mai 2021: </a:t>
            </a:r>
            <a:r>
              <a:rPr lang="fr-FR" dirty="0" smtClean="0">
                <a:solidFill>
                  <a:srgbClr val="FF0000"/>
                </a:solidFill>
              </a:rPr>
              <a:t>Revue documentaire</a:t>
            </a:r>
          </a:p>
          <a:p>
            <a:pPr marL="0" indent="0">
              <a:buNone/>
            </a:pPr>
            <a:r>
              <a:rPr lang="fr-FR" dirty="0" smtClean="0"/>
              <a:t>Inclusion de </a:t>
            </a:r>
            <a:r>
              <a:rPr lang="fr-FR" dirty="0" smtClean="0">
                <a:solidFill>
                  <a:srgbClr val="FF0000"/>
                </a:solidFill>
              </a:rPr>
              <a:t>tout sujet de sexe féminin </a:t>
            </a:r>
            <a:r>
              <a:rPr lang="fr-FR" dirty="0" smtClean="0"/>
              <a:t>et de tout âge, reçus en pendant ladite période </a:t>
            </a:r>
            <a:endParaRPr lang="fr-FR" dirty="0"/>
          </a:p>
        </p:txBody>
      </p:sp>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MATERIEL ET METHODES </a:t>
            </a:r>
          </a:p>
        </p:txBody>
      </p:sp>
    </p:spTree>
    <p:extLst>
      <p:ext uri="{BB962C8B-B14F-4D97-AF65-F5344CB8AC3E}">
        <p14:creationId xmlns:p14="http://schemas.microsoft.com/office/powerpoint/2010/main" val="254754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sp>
        <p:nvSpPr>
          <p:cNvPr id="3" name="Rectangle 2"/>
          <p:cNvSpPr/>
          <p:nvPr/>
        </p:nvSpPr>
        <p:spPr>
          <a:xfrm>
            <a:off x="811925" y="1960207"/>
            <a:ext cx="10541875" cy="2031325"/>
          </a:xfrm>
          <a:prstGeom prst="rect">
            <a:avLst/>
          </a:prstGeom>
        </p:spPr>
        <p:txBody>
          <a:bodyPr wrap="square">
            <a:spAutoFit/>
          </a:bodyPr>
          <a:lstStyle/>
          <a:p>
            <a:pPr>
              <a:lnSpc>
                <a:spcPct val="150000"/>
              </a:lnSpc>
            </a:pPr>
            <a:r>
              <a:rPr lang="fr-FR" sz="2800" dirty="0"/>
              <a:t>Au total </a:t>
            </a:r>
            <a:r>
              <a:rPr lang="fr-FR" sz="2800" dirty="0">
                <a:solidFill>
                  <a:srgbClr val="FF0000"/>
                </a:solidFill>
              </a:rPr>
              <a:t>24 </a:t>
            </a:r>
            <a:r>
              <a:rPr lang="fr-FR" sz="2800" dirty="0" smtClean="0">
                <a:solidFill>
                  <a:srgbClr val="FF0000"/>
                </a:solidFill>
              </a:rPr>
              <a:t>sujets de sexe féminin </a:t>
            </a:r>
            <a:r>
              <a:rPr lang="fr-FR" sz="2800" dirty="0" smtClean="0"/>
              <a:t>demandeur </a:t>
            </a:r>
            <a:r>
              <a:rPr lang="fr-FR" sz="2800" dirty="0"/>
              <a:t>d’aide au sevrage tabagique ont été reçus </a:t>
            </a:r>
            <a:r>
              <a:rPr lang="fr-FR" sz="2800" dirty="0" smtClean="0"/>
              <a:t>pendant ladite période (</a:t>
            </a:r>
            <a:r>
              <a:rPr lang="fr-FR" sz="2800" dirty="0" smtClean="0">
                <a:solidFill>
                  <a:srgbClr val="FF0000"/>
                </a:solidFill>
              </a:rPr>
              <a:t>quatre années</a:t>
            </a:r>
            <a:r>
              <a:rPr lang="fr-FR" sz="2800" dirty="0" smtClean="0"/>
              <a:t>) soit </a:t>
            </a:r>
            <a:r>
              <a:rPr lang="fr-FR" sz="2800" dirty="0">
                <a:solidFill>
                  <a:srgbClr val="FF0000"/>
                </a:solidFill>
              </a:rPr>
              <a:t>2,12% </a:t>
            </a:r>
            <a:r>
              <a:rPr lang="fr-FR" sz="2800" dirty="0" smtClean="0">
                <a:solidFill>
                  <a:srgbClr val="FF0000"/>
                </a:solidFill>
              </a:rPr>
              <a:t>de l’ensemble des </a:t>
            </a:r>
            <a:r>
              <a:rPr lang="fr-FR" sz="2800" dirty="0">
                <a:solidFill>
                  <a:srgbClr val="FF0000"/>
                </a:solidFill>
              </a:rPr>
              <a:t>demandeurs </a:t>
            </a:r>
            <a:r>
              <a:rPr lang="fr-FR" sz="2800" dirty="0" smtClean="0">
                <a:solidFill>
                  <a:srgbClr val="FF0000"/>
                </a:solidFill>
              </a:rPr>
              <a:t>d’aide</a:t>
            </a:r>
            <a:endParaRPr lang="fr-FR" sz="2800" dirty="0">
              <a:solidFill>
                <a:srgbClr val="FF0000"/>
              </a:solidFill>
            </a:endParaRPr>
          </a:p>
        </p:txBody>
      </p:sp>
    </p:spTree>
    <p:extLst>
      <p:ext uri="{BB962C8B-B14F-4D97-AF65-F5344CB8AC3E}">
        <p14:creationId xmlns:p14="http://schemas.microsoft.com/office/powerpoint/2010/main" val="4157909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pic>
        <p:nvPicPr>
          <p:cNvPr id="10" name="Image 9"/>
          <p:cNvPicPr>
            <a:picLocks noChangeAspect="1"/>
          </p:cNvPicPr>
          <p:nvPr/>
        </p:nvPicPr>
        <p:blipFill rotWithShape="1">
          <a:blip r:embed="rId3"/>
          <a:srcRect t="1" r="24463" b="47634"/>
          <a:stretch/>
        </p:blipFill>
        <p:spPr>
          <a:xfrm>
            <a:off x="5058103" y="1769516"/>
            <a:ext cx="6295697" cy="5088484"/>
          </a:xfrm>
          <a:prstGeom prst="rect">
            <a:avLst/>
          </a:prstGeom>
        </p:spPr>
      </p:pic>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 Caractéristiques socio-professionnelles de la population d’étude</a:t>
            </a:r>
            <a:endParaRPr lang="fr-FR" sz="2400" b="1" dirty="0">
              <a:solidFill>
                <a:schemeClr val="tx1"/>
              </a:solidFill>
            </a:endParaRPr>
          </a:p>
        </p:txBody>
      </p:sp>
      <p:sp>
        <p:nvSpPr>
          <p:cNvPr id="2" name="Ellipse 1"/>
          <p:cNvSpPr/>
          <p:nvPr/>
        </p:nvSpPr>
        <p:spPr>
          <a:xfrm>
            <a:off x="8092966" y="1690689"/>
            <a:ext cx="2869324" cy="316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902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pic>
        <p:nvPicPr>
          <p:cNvPr id="10" name="Image 9"/>
          <p:cNvPicPr>
            <a:picLocks noChangeAspect="1"/>
          </p:cNvPicPr>
          <p:nvPr/>
        </p:nvPicPr>
        <p:blipFill rotWithShape="1">
          <a:blip r:embed="rId3"/>
          <a:srcRect t="1" r="24463" b="47634"/>
          <a:stretch/>
        </p:blipFill>
        <p:spPr>
          <a:xfrm>
            <a:off x="5058103" y="1769516"/>
            <a:ext cx="6295697" cy="5088484"/>
          </a:xfrm>
          <a:prstGeom prst="rect">
            <a:avLst/>
          </a:prstGeom>
        </p:spPr>
      </p:pic>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 Caractéristiques socio-professionnelles de la population d’étude</a:t>
            </a:r>
            <a:endParaRPr lang="fr-FR" sz="2400" b="1" dirty="0">
              <a:solidFill>
                <a:schemeClr val="tx1"/>
              </a:solidFill>
            </a:endParaRPr>
          </a:p>
        </p:txBody>
      </p:sp>
      <p:sp>
        <p:nvSpPr>
          <p:cNvPr id="12" name="Ellipse 11"/>
          <p:cNvSpPr/>
          <p:nvPr/>
        </p:nvSpPr>
        <p:spPr>
          <a:xfrm>
            <a:off x="8019392" y="2427891"/>
            <a:ext cx="2890345" cy="378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1737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a:spLocks noGrp="1"/>
          </p:cNvSpPr>
          <p:nvPr>
            <p:ph type="title"/>
          </p:nvPr>
        </p:nvSpPr>
        <p:spPr>
          <a:prstGeom prst="roundRect">
            <a:avLst>
              <a:gd name="adj" fmla="val 4430"/>
            </a:avLst>
          </a:prstGeom>
          <a:gradFill>
            <a:gsLst>
              <a:gs pos="17000">
                <a:srgbClr val="F5802D"/>
              </a:gs>
              <a:gs pos="70000">
                <a:srgbClr val="F3BC1B"/>
              </a:gs>
            </a:gsLst>
            <a:lin ang="16200000" scaled="0"/>
          </a:gradFill>
          <a:ln w="25400" cap="flat" cmpd="sng" algn="ctr">
            <a:solidFill>
              <a:srgbClr val="BDD8F3"/>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txBody>
          <a:bodyPr anchor="ctr">
            <a:normAutofit/>
          </a:bodyPr>
          <a:lstStyle/>
          <a:p>
            <a:pPr algn="ctr">
              <a:spcBef>
                <a:spcPts val="0"/>
              </a:spcBef>
              <a:defRPr/>
            </a:pPr>
            <a:r>
              <a:rPr lang="en-US" sz="3197" b="1" kern="0" dirty="0">
                <a:solidFill>
                  <a:sysClr val="windowText" lastClr="000000"/>
                </a:solidFill>
                <a:latin typeface="Calibri"/>
              </a:rPr>
              <a:t>RESULTATS </a:t>
            </a:r>
          </a:p>
        </p:txBody>
      </p:sp>
      <p:pic>
        <p:nvPicPr>
          <p:cNvPr id="10" name="Image 9"/>
          <p:cNvPicPr>
            <a:picLocks noChangeAspect="1"/>
          </p:cNvPicPr>
          <p:nvPr/>
        </p:nvPicPr>
        <p:blipFill rotWithShape="1">
          <a:blip r:embed="rId3"/>
          <a:srcRect t="1" r="24463" b="47634"/>
          <a:stretch/>
        </p:blipFill>
        <p:spPr>
          <a:xfrm>
            <a:off x="5058103" y="1769516"/>
            <a:ext cx="6295697" cy="5088484"/>
          </a:xfrm>
          <a:prstGeom prst="rect">
            <a:avLst/>
          </a:prstGeom>
        </p:spPr>
      </p:pic>
      <p:sp>
        <p:nvSpPr>
          <p:cNvPr id="11" name="Rectangle 10"/>
          <p:cNvSpPr/>
          <p:nvPr/>
        </p:nvSpPr>
        <p:spPr>
          <a:xfrm>
            <a:off x="704193" y="2333297"/>
            <a:ext cx="3804745" cy="147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Tableau I: Caractéristiques socio-professionnelles de la population d’étude</a:t>
            </a:r>
            <a:endParaRPr lang="fr-FR" sz="2400" b="1" dirty="0">
              <a:solidFill>
                <a:schemeClr val="tx1"/>
              </a:solidFill>
            </a:endParaRPr>
          </a:p>
        </p:txBody>
      </p:sp>
      <p:sp>
        <p:nvSpPr>
          <p:cNvPr id="2" name="Ellipse 1"/>
          <p:cNvSpPr/>
          <p:nvPr/>
        </p:nvSpPr>
        <p:spPr>
          <a:xfrm>
            <a:off x="8198070" y="3731173"/>
            <a:ext cx="2617076"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8408276" y="5517931"/>
            <a:ext cx="2322786" cy="2732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8408276" y="5791200"/>
            <a:ext cx="2207172" cy="315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2672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639</Words>
  <Application>Microsoft Office PowerPoint</Application>
  <PresentationFormat>Grand écran</PresentationFormat>
  <Paragraphs>125</Paragraphs>
  <Slides>30</Slides>
  <Notes>28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Calibri</vt:lpstr>
      <vt:lpstr>Calibri Light</vt:lpstr>
      <vt:lpstr>Thème Office</vt:lpstr>
      <vt:lpstr> </vt:lpstr>
      <vt:lpstr>INTRODUCTION </vt:lpstr>
      <vt:lpstr>INTRODUCTION </vt:lpstr>
      <vt:lpstr>OBECTIFS </vt:lpstr>
      <vt:lpstr>MATERIEL ET METHODES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RESULTATS </vt:lpstr>
      <vt:lpstr>COMMENTAIRE </vt:lpstr>
      <vt:lpstr>COMMENTAIRE </vt:lpstr>
      <vt:lpstr>COMMENTAIRE </vt:lpstr>
      <vt:lpstr>CONCLUSION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bougm</dc:creator>
  <cp:lastModifiedBy>bougm</cp:lastModifiedBy>
  <cp:revision>41</cp:revision>
  <dcterms:created xsi:type="dcterms:W3CDTF">2021-10-14T22:21:28Z</dcterms:created>
  <dcterms:modified xsi:type="dcterms:W3CDTF">2021-10-27T11:21:55Z</dcterms:modified>
</cp:coreProperties>
</file>